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4612" y="4869565"/>
            <a:ext cx="17088485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00" b="0" i="0">
                <a:solidFill>
                  <a:srgbClr val="16E7C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0" i="0">
                <a:solidFill>
                  <a:srgbClr val="16E7C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0" i="0">
                <a:solidFill>
                  <a:srgbClr val="16E7C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900" b="0" i="0">
                <a:solidFill>
                  <a:srgbClr val="16E7C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084" y="720364"/>
            <a:ext cx="13000064" cy="1058212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2368329" y="1066637"/>
            <a:ext cx="1667510" cy="125095"/>
          </a:xfrm>
          <a:custGeom>
            <a:avLst/>
            <a:gdLst/>
            <a:ahLst/>
            <a:cxnLst/>
            <a:rect l="l" t="t" r="r" b="b"/>
            <a:pathLst>
              <a:path w="1667509" h="125094">
                <a:moveTo>
                  <a:pt x="1666992" y="0"/>
                </a:moveTo>
                <a:lnTo>
                  <a:pt x="10441" y="124306"/>
                </a:lnTo>
                <a:lnTo>
                  <a:pt x="0" y="12509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278536" y="1140824"/>
            <a:ext cx="104139" cy="100330"/>
          </a:xfrm>
          <a:custGeom>
            <a:avLst/>
            <a:gdLst/>
            <a:ahLst/>
            <a:cxnLst/>
            <a:rect l="l" t="t" r="r" b="b"/>
            <a:pathLst>
              <a:path w="104140" h="100330">
                <a:moveTo>
                  <a:pt x="96478" y="0"/>
                </a:moveTo>
                <a:lnTo>
                  <a:pt x="0" y="57641"/>
                </a:lnTo>
                <a:lnTo>
                  <a:pt x="103996" y="100238"/>
                </a:lnTo>
                <a:lnTo>
                  <a:pt x="964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1837" y="-146938"/>
            <a:ext cx="19239865" cy="3166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900" b="0" i="0">
                <a:solidFill>
                  <a:srgbClr val="16E7CF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22615" y="2178286"/>
            <a:ext cx="13508355" cy="2688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mrdbourke/pytorch-deep-learning/discussion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nsorflow.org/tensorboard" TargetMode="External"/><Relationship Id="rId7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jpg"/><Relationship Id="rId7" Type="http://schemas.openxmlformats.org/officeDocument/2006/relationships/image" Target="../media/image1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8222" y="3331105"/>
            <a:ext cx="13338175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spc="-80" dirty="0">
                <a:solidFill>
                  <a:srgbClr val="FFFFFF"/>
                </a:solidFill>
                <a:latin typeface="Century Gothic"/>
                <a:cs typeface="Century Gothic"/>
              </a:rPr>
              <a:t>Experiment</a:t>
            </a:r>
            <a:r>
              <a:rPr b="1" spc="-919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b="1" spc="-150" dirty="0">
                <a:solidFill>
                  <a:srgbClr val="FFFFFF"/>
                </a:solidFill>
                <a:latin typeface="Century Gothic"/>
                <a:cs typeface="Century Gothic"/>
              </a:rPr>
              <a:t>Tracking</a:t>
            </a:r>
            <a:r>
              <a:rPr b="1" spc="-9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b="1" spc="185" dirty="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23716" y="5849625"/>
            <a:ext cx="9457055" cy="2876550"/>
            <a:chOff x="5323716" y="5849625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323716" y="5849625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6"/>
                  </a:lnTo>
                  <a:lnTo>
                    <a:pt x="193837" y="23006"/>
                  </a:lnTo>
                  <a:lnTo>
                    <a:pt x="148329" y="44261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2"/>
                  </a:lnTo>
                  <a:lnTo>
                    <a:pt x="0" y="2471007"/>
                  </a:lnTo>
                  <a:lnTo>
                    <a:pt x="745" y="2527007"/>
                  </a:lnTo>
                  <a:lnTo>
                    <a:pt x="2769" y="2575354"/>
                  </a:lnTo>
                  <a:lnTo>
                    <a:pt x="6710" y="2616812"/>
                  </a:lnTo>
                  <a:lnTo>
                    <a:pt x="22900" y="2682125"/>
                  </a:lnTo>
                  <a:lnTo>
                    <a:pt x="44154" y="2727632"/>
                  </a:lnTo>
                  <a:lnTo>
                    <a:pt x="72681" y="2768286"/>
                  </a:lnTo>
                  <a:lnTo>
                    <a:pt x="107675" y="2803280"/>
                  </a:lnTo>
                  <a:lnTo>
                    <a:pt x="148329" y="2831807"/>
                  </a:lnTo>
                  <a:lnTo>
                    <a:pt x="193837" y="2853061"/>
                  </a:lnTo>
                  <a:lnTo>
                    <a:pt x="259149" y="2869251"/>
                  </a:lnTo>
                  <a:lnTo>
                    <a:pt x="300607" y="2873192"/>
                  </a:lnTo>
                  <a:lnTo>
                    <a:pt x="348954" y="2875216"/>
                  </a:lnTo>
                  <a:lnTo>
                    <a:pt x="404954" y="2875961"/>
                  </a:lnTo>
                  <a:lnTo>
                    <a:pt x="469374" y="2876068"/>
                  </a:lnTo>
                  <a:lnTo>
                    <a:pt x="8987293" y="2876068"/>
                  </a:lnTo>
                  <a:lnTo>
                    <a:pt x="9051711" y="2875961"/>
                  </a:lnTo>
                  <a:lnTo>
                    <a:pt x="9107712" y="2875216"/>
                  </a:lnTo>
                  <a:lnTo>
                    <a:pt x="9156060" y="2873192"/>
                  </a:lnTo>
                  <a:lnTo>
                    <a:pt x="9197519" y="2869251"/>
                  </a:lnTo>
                  <a:lnTo>
                    <a:pt x="9262834" y="2853061"/>
                  </a:lnTo>
                  <a:lnTo>
                    <a:pt x="9308341" y="2831807"/>
                  </a:lnTo>
                  <a:lnTo>
                    <a:pt x="9348994" y="2803280"/>
                  </a:lnTo>
                  <a:lnTo>
                    <a:pt x="9383987" y="2768286"/>
                  </a:lnTo>
                  <a:lnTo>
                    <a:pt x="9412515" y="2727632"/>
                  </a:lnTo>
                  <a:lnTo>
                    <a:pt x="9433771" y="2682125"/>
                  </a:lnTo>
                  <a:lnTo>
                    <a:pt x="9449960" y="2616812"/>
                  </a:lnTo>
                  <a:lnTo>
                    <a:pt x="9453900" y="2575354"/>
                  </a:lnTo>
                  <a:lnTo>
                    <a:pt x="9455924" y="2527007"/>
                  </a:lnTo>
                  <a:lnTo>
                    <a:pt x="9456669" y="2471007"/>
                  </a:lnTo>
                  <a:lnTo>
                    <a:pt x="9456669" y="405062"/>
                  </a:lnTo>
                  <a:lnTo>
                    <a:pt x="9455924" y="349061"/>
                  </a:lnTo>
                  <a:lnTo>
                    <a:pt x="9453900" y="300714"/>
                  </a:lnTo>
                  <a:lnTo>
                    <a:pt x="9449960" y="259256"/>
                  </a:lnTo>
                  <a:lnTo>
                    <a:pt x="9433771" y="193943"/>
                  </a:lnTo>
                  <a:lnTo>
                    <a:pt x="9412515" y="148436"/>
                  </a:lnTo>
                  <a:lnTo>
                    <a:pt x="9383987" y="107782"/>
                  </a:lnTo>
                  <a:lnTo>
                    <a:pt x="9348994" y="72788"/>
                  </a:lnTo>
                  <a:lnTo>
                    <a:pt x="9308341" y="44261"/>
                  </a:lnTo>
                  <a:lnTo>
                    <a:pt x="9262834" y="23006"/>
                  </a:lnTo>
                  <a:lnTo>
                    <a:pt x="9197519" y="6816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6295638"/>
              <a:ext cx="9100132" cy="22464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21060000">
            <a:off x="1719457" y="3106556"/>
            <a:ext cx="4244409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54"/>
              </a:lnSpc>
            </a:pPr>
            <a:r>
              <a:rPr sz="4100" b="1" spc="-195" dirty="0">
                <a:solidFill>
                  <a:srgbClr val="16E7CF"/>
                </a:solidFill>
                <a:latin typeface="Arial"/>
                <a:cs typeface="Arial"/>
              </a:rPr>
              <a:t>Milestone</a:t>
            </a:r>
            <a:r>
              <a:rPr sz="4100" b="1" spc="-5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4100" b="1" spc="-340" dirty="0">
                <a:solidFill>
                  <a:srgbClr val="16E7CF"/>
                </a:solidFill>
                <a:latin typeface="Arial"/>
                <a:cs typeface="Arial"/>
              </a:rPr>
              <a:t>Project</a:t>
            </a:r>
            <a:r>
              <a:rPr sz="4100" b="1" spc="-50" dirty="0">
                <a:solidFill>
                  <a:srgbClr val="16E7CF"/>
                </a:solidFill>
                <a:latin typeface="Arial"/>
                <a:cs typeface="Arial"/>
              </a:rPr>
              <a:t> 1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9332" y="4402895"/>
            <a:ext cx="1727696" cy="5758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892" y="1930909"/>
            <a:ext cx="17613630" cy="851852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585470" indent="-547370">
              <a:lnSpc>
                <a:spcPct val="100000"/>
              </a:lnSpc>
              <a:spcBef>
                <a:spcPts val="1060"/>
              </a:spcBef>
              <a:buSzPct val="145054"/>
              <a:buChar char="•"/>
              <a:tabLst>
                <a:tab pos="585470" algn="l"/>
              </a:tabLst>
            </a:pPr>
            <a:r>
              <a:rPr sz="4550" spc="405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45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75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45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2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4550" spc="320" dirty="0">
                <a:solidFill>
                  <a:srgbClr val="16E7CF"/>
                </a:solidFill>
                <a:latin typeface="Calibri"/>
                <a:cs typeface="Calibri"/>
              </a:rPr>
              <a:t>importing</a:t>
            </a:r>
            <a:r>
              <a:rPr sz="4550" spc="-3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275" dirty="0">
                <a:solidFill>
                  <a:srgbClr val="16E7CF"/>
                </a:solidFill>
                <a:latin typeface="Calibri"/>
                <a:cs typeface="Calibri"/>
              </a:rPr>
              <a:t>previously</a:t>
            </a:r>
            <a:r>
              <a:rPr sz="45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00" dirty="0">
                <a:solidFill>
                  <a:srgbClr val="16E7CF"/>
                </a:solidFill>
                <a:latin typeface="Calibri"/>
                <a:cs typeface="Calibri"/>
              </a:rPr>
              <a:t>written</a:t>
            </a:r>
            <a:r>
              <a:rPr sz="4550" spc="-3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90" dirty="0">
                <a:solidFill>
                  <a:srgbClr val="16E7CF"/>
                </a:solidFill>
                <a:latin typeface="Calibri"/>
                <a:cs typeface="Calibri"/>
              </a:rPr>
              <a:t>code</a:t>
            </a:r>
            <a:r>
              <a:rPr sz="4550" spc="39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550">
              <a:latin typeface="Calibri"/>
              <a:cs typeface="Calibri"/>
            </a:endParaRPr>
          </a:p>
          <a:p>
            <a:pPr marL="585470" indent="-547370">
              <a:lnSpc>
                <a:spcPct val="100000"/>
              </a:lnSpc>
              <a:spcBef>
                <a:spcPts val="3445"/>
              </a:spcBef>
              <a:buSzPct val="145054"/>
              <a:buChar char="•"/>
              <a:tabLst>
                <a:tab pos="585470" algn="l"/>
              </a:tabLst>
            </a:pPr>
            <a:r>
              <a:rPr sz="4550" spc="315" dirty="0">
                <a:solidFill>
                  <a:srgbClr val="FFFFFF"/>
                </a:solidFill>
                <a:latin typeface="Calibri"/>
                <a:cs typeface="Calibri"/>
              </a:rPr>
              <a:t>Introduce</a:t>
            </a:r>
            <a:r>
              <a:rPr sz="45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35" dirty="0">
                <a:solidFill>
                  <a:srgbClr val="16E7CF"/>
                </a:solidFill>
                <a:latin typeface="Calibri"/>
                <a:cs typeface="Calibri"/>
              </a:rPr>
              <a:t>experiment</a:t>
            </a:r>
            <a:r>
              <a:rPr sz="45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70" dirty="0">
                <a:solidFill>
                  <a:srgbClr val="16E7CF"/>
                </a:solidFill>
                <a:latin typeface="Calibri"/>
                <a:cs typeface="Calibri"/>
              </a:rPr>
              <a:t>tracking</a:t>
            </a:r>
            <a:r>
              <a:rPr sz="45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0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5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25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endParaRPr sz="4550">
              <a:latin typeface="Calibri"/>
              <a:cs typeface="Calibri"/>
            </a:endParaRPr>
          </a:p>
          <a:p>
            <a:pPr marL="585470" indent="-547370">
              <a:lnSpc>
                <a:spcPct val="100000"/>
              </a:lnSpc>
              <a:spcBef>
                <a:spcPts val="3445"/>
              </a:spcBef>
              <a:buClr>
                <a:srgbClr val="FFFFFF"/>
              </a:buClr>
              <a:buSzPct val="145054"/>
              <a:buChar char="•"/>
              <a:tabLst>
                <a:tab pos="585470" algn="l"/>
              </a:tabLst>
            </a:pPr>
            <a:r>
              <a:rPr sz="4550" spc="260" dirty="0">
                <a:solidFill>
                  <a:srgbClr val="16E7CF"/>
                </a:solidFill>
                <a:latin typeface="Calibri"/>
                <a:cs typeface="Calibri"/>
              </a:rPr>
              <a:t>Building</a:t>
            </a:r>
            <a:r>
              <a:rPr sz="45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265" dirty="0">
                <a:solidFill>
                  <a:srgbClr val="16E7CF"/>
                </a:solidFill>
                <a:latin typeface="Calibri"/>
                <a:cs typeface="Calibri"/>
              </a:rPr>
              <a:t>several</a:t>
            </a:r>
            <a:r>
              <a:rPr sz="45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20" dirty="0">
                <a:solidFill>
                  <a:srgbClr val="16E7CF"/>
                </a:solidFill>
                <a:latin typeface="Calibri"/>
                <a:cs typeface="Calibri"/>
              </a:rPr>
              <a:t>modelling</a:t>
            </a:r>
            <a:r>
              <a:rPr sz="45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35" dirty="0">
                <a:solidFill>
                  <a:srgbClr val="16E7CF"/>
                </a:solidFill>
                <a:latin typeface="Calibri"/>
                <a:cs typeface="Calibri"/>
              </a:rPr>
              <a:t>experiments</a:t>
            </a:r>
            <a:r>
              <a:rPr sz="45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5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20" dirty="0">
                <a:solidFill>
                  <a:srgbClr val="FFFFFF"/>
                </a:solidFill>
                <a:latin typeface="Calibri"/>
                <a:cs typeface="Calibri"/>
              </a:rPr>
              <a:t>FoodVision</a:t>
            </a:r>
            <a:r>
              <a:rPr sz="45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40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endParaRPr sz="4550">
              <a:latin typeface="Calibri"/>
              <a:cs typeface="Calibri"/>
            </a:endParaRPr>
          </a:p>
          <a:p>
            <a:pPr marL="585470" indent="-547370">
              <a:lnSpc>
                <a:spcPct val="100000"/>
              </a:lnSpc>
              <a:spcBef>
                <a:spcPts val="3579"/>
              </a:spcBef>
              <a:buClr>
                <a:srgbClr val="FFFFFF"/>
              </a:buClr>
              <a:buSzPct val="145054"/>
              <a:buChar char="•"/>
              <a:tabLst>
                <a:tab pos="585470" algn="l"/>
              </a:tabLst>
            </a:pPr>
            <a:r>
              <a:rPr sz="4550" spc="280" dirty="0">
                <a:solidFill>
                  <a:srgbClr val="16E7CF"/>
                </a:solidFill>
                <a:latin typeface="Calibri"/>
                <a:cs typeface="Calibri"/>
              </a:rPr>
              <a:t>Evaluating</a:t>
            </a:r>
            <a:r>
              <a:rPr sz="45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20" dirty="0">
                <a:solidFill>
                  <a:srgbClr val="16E7CF"/>
                </a:solidFill>
                <a:latin typeface="Calibri"/>
                <a:cs typeface="Calibri"/>
              </a:rPr>
              <a:t>modelling</a:t>
            </a:r>
            <a:r>
              <a:rPr sz="45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35" dirty="0">
                <a:solidFill>
                  <a:srgbClr val="16E7CF"/>
                </a:solidFill>
                <a:latin typeface="Calibri"/>
                <a:cs typeface="Calibri"/>
              </a:rPr>
              <a:t>experiments</a:t>
            </a:r>
            <a:r>
              <a:rPr sz="45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0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5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00" dirty="0">
                <a:solidFill>
                  <a:srgbClr val="FFFFFF"/>
                </a:solidFill>
                <a:latin typeface="Calibri"/>
                <a:cs typeface="Calibri"/>
              </a:rPr>
              <a:t>TensorBoard</a:t>
            </a:r>
            <a:endParaRPr sz="4550">
              <a:latin typeface="Calibri"/>
              <a:cs typeface="Calibri"/>
            </a:endParaRPr>
          </a:p>
          <a:p>
            <a:pPr marL="585470" marR="30480" indent="-548005">
              <a:lnSpc>
                <a:spcPct val="163100"/>
              </a:lnSpc>
              <a:buClr>
                <a:srgbClr val="FFFFFF"/>
              </a:buClr>
              <a:buSzPct val="145054"/>
              <a:buChar char="•"/>
              <a:tabLst>
                <a:tab pos="585470" algn="l"/>
              </a:tabLst>
            </a:pPr>
            <a:r>
              <a:rPr sz="4550" spc="295" dirty="0">
                <a:solidFill>
                  <a:srgbClr val="16E7CF"/>
                </a:solidFill>
                <a:latin typeface="Calibri"/>
                <a:cs typeface="Calibri"/>
              </a:rPr>
              <a:t>Making</a:t>
            </a:r>
            <a:r>
              <a:rPr sz="45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15" dirty="0">
                <a:solidFill>
                  <a:srgbClr val="16E7CF"/>
                </a:solidFill>
                <a:latin typeface="Calibri"/>
                <a:cs typeface="Calibri"/>
              </a:rPr>
              <a:t>predictions</a:t>
            </a:r>
            <a:r>
              <a:rPr sz="45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550" spc="30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5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5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409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45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55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45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5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5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33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5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405" dirty="0">
                <a:solidFill>
                  <a:srgbClr val="FFFFFF"/>
                </a:solidFill>
                <a:latin typeface="Calibri"/>
                <a:cs typeface="Calibri"/>
              </a:rPr>
              <a:t>custom </a:t>
            </a:r>
            <a:r>
              <a:rPr sz="4550" spc="34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4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295"/>
              </a:spcBef>
            </a:pPr>
            <a:endParaRPr sz="4550">
              <a:latin typeface="Calibri"/>
              <a:cs typeface="Calibri"/>
            </a:endParaRPr>
          </a:p>
          <a:p>
            <a:pPr marR="3822700" algn="ctr">
              <a:lnSpc>
                <a:spcPct val="100000"/>
              </a:lnSpc>
              <a:spcBef>
                <a:spcPts val="5"/>
              </a:spcBef>
            </a:pPr>
            <a:r>
              <a:rPr sz="4950" b="1" spc="-20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36256" y="9237721"/>
            <a:ext cx="1570632" cy="15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2334" y="9237721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86688" y="-9834"/>
            <a:ext cx="1434211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675" dirty="0">
                <a:solidFill>
                  <a:srgbClr val="FFFFFF"/>
                </a:solidFill>
              </a:rPr>
              <a:t>What</a:t>
            </a:r>
            <a:r>
              <a:rPr sz="9450" spc="-495" dirty="0">
                <a:solidFill>
                  <a:srgbClr val="FFFFFF"/>
                </a:solidFill>
              </a:rPr>
              <a:t> </a:t>
            </a:r>
            <a:r>
              <a:rPr sz="9450" spc="340" dirty="0">
                <a:solidFill>
                  <a:srgbClr val="FFFFFF"/>
                </a:solidFill>
              </a:rPr>
              <a:t>we’re</a:t>
            </a:r>
            <a:r>
              <a:rPr sz="9450" spc="-490" dirty="0">
                <a:solidFill>
                  <a:srgbClr val="FFFFFF"/>
                </a:solidFill>
              </a:rPr>
              <a:t> </a:t>
            </a:r>
            <a:r>
              <a:rPr sz="9450" spc="730" dirty="0">
                <a:solidFill>
                  <a:srgbClr val="FFFFFF"/>
                </a:solidFill>
              </a:rPr>
              <a:t>going</a:t>
            </a:r>
            <a:r>
              <a:rPr sz="9450" spc="-490" dirty="0">
                <a:solidFill>
                  <a:srgbClr val="FFFFFF"/>
                </a:solidFill>
              </a:rPr>
              <a:t> </a:t>
            </a:r>
            <a:r>
              <a:rPr sz="9450" spc="680" dirty="0">
                <a:solidFill>
                  <a:srgbClr val="FFFFFF"/>
                </a:solidFill>
              </a:rPr>
              <a:t>to</a:t>
            </a:r>
            <a:r>
              <a:rPr sz="9450" spc="-490" dirty="0">
                <a:solidFill>
                  <a:srgbClr val="FFFFFF"/>
                </a:solidFill>
              </a:rPr>
              <a:t> </a:t>
            </a:r>
            <a:r>
              <a:rPr sz="9450" spc="535" dirty="0">
                <a:solidFill>
                  <a:srgbClr val="FFFFFF"/>
                </a:solidFill>
              </a:rPr>
              <a:t>cover</a:t>
            </a:r>
            <a:endParaRPr sz="9450"/>
          </a:p>
        </p:txBody>
      </p:sp>
      <p:sp>
        <p:nvSpPr>
          <p:cNvPr id="7" name="object 7"/>
          <p:cNvSpPr txBox="1"/>
          <p:nvPr/>
        </p:nvSpPr>
        <p:spPr>
          <a:xfrm rot="21540000">
            <a:off x="15030563" y="1433165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45"/>
              </a:lnSpc>
            </a:pPr>
            <a:r>
              <a:rPr sz="4950" b="1" spc="-45" dirty="0">
                <a:solidFill>
                  <a:srgbClr val="FFFFFF"/>
                </a:solidFill>
                <a:latin typeface="Arial"/>
                <a:cs typeface="Arial"/>
              </a:rPr>
              <a:t>(broadly)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4221748" y="9407865"/>
            <a:ext cx="525412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5"/>
              </a:lnSpc>
            </a:pPr>
            <a:r>
              <a:rPr sz="4275" b="1" spc="-60" baseline="-1949" dirty="0">
                <a:solidFill>
                  <a:srgbClr val="FFFFFF"/>
                </a:solidFill>
                <a:latin typeface="Arial"/>
                <a:cs typeface="Arial"/>
              </a:rPr>
              <a:t>(we’ll</a:t>
            </a:r>
            <a:r>
              <a:rPr sz="4275" b="1" spc="-172" baseline="-19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434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30" dirty="0">
                <a:solidFill>
                  <a:srgbClr val="FFFFFF"/>
                </a:solidFill>
                <a:latin typeface="Arial"/>
                <a:cs typeface="Arial"/>
              </a:rPr>
              <a:t>cooking</a:t>
            </a:r>
            <a:r>
              <a:rPr sz="285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270" baseline="3898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4275" b="1" spc="-150" baseline="38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240" baseline="4873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4275" b="1" spc="-150" baseline="48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209" baseline="6822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275" b="1" spc="-150" baseline="6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195" baseline="7797" dirty="0">
                <a:solidFill>
                  <a:srgbClr val="FFFFFF"/>
                </a:solidFill>
                <a:latin typeface="Arial"/>
                <a:cs typeface="Arial"/>
              </a:rPr>
              <a:t>code!)</a:t>
            </a:r>
            <a:endParaRPr sz="4275" baseline="779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465" dirty="0">
                <a:solidFill>
                  <a:srgbClr val="FFFFFF"/>
                </a:solidFill>
              </a:rPr>
              <a:t>Let’s</a:t>
            </a:r>
            <a:r>
              <a:rPr sz="9450" spc="-490" dirty="0">
                <a:solidFill>
                  <a:srgbClr val="FFFFFF"/>
                </a:solidFill>
              </a:rPr>
              <a:t> </a:t>
            </a:r>
            <a:r>
              <a:rPr sz="9450" spc="470" dirty="0">
                <a:solidFill>
                  <a:srgbClr val="FFFFFF"/>
                </a:solidFill>
              </a:rPr>
              <a:t>code!</a:t>
            </a:r>
            <a:endParaRPr sz="94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55484" y="621802"/>
            <a:ext cx="3874135" cy="1064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ctr">
              <a:lnSpc>
                <a:spcPts val="3679"/>
              </a:lnSpc>
            </a:pPr>
            <a:r>
              <a:rPr sz="4950" b="1" spc="187" baseline="-2525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4950" b="1" spc="-202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endParaRPr sz="3300">
              <a:latin typeface="Arial"/>
              <a:cs typeface="Arial"/>
            </a:endParaRPr>
          </a:p>
          <a:p>
            <a:pPr algn="ctr">
              <a:lnSpc>
                <a:spcPts val="3945"/>
              </a:lnSpc>
            </a:pPr>
            <a:r>
              <a:rPr sz="3300" b="1" spc="-50" dirty="0">
                <a:solidFill>
                  <a:srgbClr val="FFFFFF"/>
                </a:solidFill>
                <a:latin typeface="Arial"/>
                <a:cs typeface="Arial"/>
              </a:rPr>
              <a:t>untrainable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5" baseline="4208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4950" b="1" spc="-15" baseline="5050" dirty="0">
                <a:solidFill>
                  <a:srgbClr val="FF644E"/>
                </a:solidFill>
                <a:latin typeface="Arial"/>
                <a:cs typeface="Arial"/>
              </a:rPr>
              <a:t>frozen</a:t>
            </a:r>
            <a:r>
              <a:rPr sz="4950" b="1" spc="-15" baseline="6734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4950" baseline="6734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5942" y="8252286"/>
            <a:ext cx="1256506" cy="41883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23685" y="1159665"/>
            <a:ext cx="13547090" cy="8767445"/>
            <a:chOff x="423685" y="1159665"/>
            <a:chExt cx="13547090" cy="8767445"/>
          </a:xfrm>
        </p:grpSpPr>
        <p:sp>
          <p:nvSpPr>
            <p:cNvPr id="5" name="object 5"/>
            <p:cNvSpPr/>
            <p:nvPr/>
          </p:nvSpPr>
          <p:spPr>
            <a:xfrm>
              <a:off x="11282085" y="1185842"/>
              <a:ext cx="949325" cy="6799580"/>
            </a:xfrm>
            <a:custGeom>
              <a:avLst/>
              <a:gdLst/>
              <a:ahLst/>
              <a:cxnLst/>
              <a:rect l="l" t="t" r="r" b="b"/>
              <a:pathLst>
                <a:path w="949325" h="6799580">
                  <a:moveTo>
                    <a:pt x="272128" y="0"/>
                  </a:moveTo>
                  <a:lnTo>
                    <a:pt x="676641" y="0"/>
                  </a:lnTo>
                  <a:lnTo>
                    <a:pt x="730793" y="208"/>
                  </a:lnTo>
                  <a:lnTo>
                    <a:pt x="774465" y="1666"/>
                  </a:lnTo>
                  <a:lnTo>
                    <a:pt x="836353" y="13335"/>
                  </a:lnTo>
                  <a:lnTo>
                    <a:pt x="896876" y="51893"/>
                  </a:lnTo>
                  <a:lnTo>
                    <a:pt x="935434" y="112416"/>
                  </a:lnTo>
                  <a:lnTo>
                    <a:pt x="947103" y="174305"/>
                  </a:lnTo>
                  <a:lnTo>
                    <a:pt x="948561" y="217976"/>
                  </a:lnTo>
                  <a:lnTo>
                    <a:pt x="948770" y="272128"/>
                  </a:lnTo>
                  <a:lnTo>
                    <a:pt x="948770" y="6527224"/>
                  </a:lnTo>
                  <a:lnTo>
                    <a:pt x="948561" y="6581376"/>
                  </a:lnTo>
                  <a:lnTo>
                    <a:pt x="947103" y="6625048"/>
                  </a:lnTo>
                  <a:lnTo>
                    <a:pt x="935434" y="6686935"/>
                  </a:lnTo>
                  <a:lnTo>
                    <a:pt x="896876" y="6747459"/>
                  </a:lnTo>
                  <a:lnTo>
                    <a:pt x="836353" y="6786017"/>
                  </a:lnTo>
                  <a:lnTo>
                    <a:pt x="774465" y="6797686"/>
                  </a:lnTo>
                  <a:lnTo>
                    <a:pt x="730793" y="6799144"/>
                  </a:lnTo>
                  <a:lnTo>
                    <a:pt x="676641" y="6799353"/>
                  </a:lnTo>
                  <a:lnTo>
                    <a:pt x="272128" y="6799353"/>
                  </a:lnTo>
                  <a:lnTo>
                    <a:pt x="217976" y="6799144"/>
                  </a:lnTo>
                  <a:lnTo>
                    <a:pt x="174305" y="6797686"/>
                  </a:lnTo>
                  <a:lnTo>
                    <a:pt x="112416" y="6786017"/>
                  </a:lnTo>
                  <a:lnTo>
                    <a:pt x="51893" y="6747459"/>
                  </a:lnTo>
                  <a:lnTo>
                    <a:pt x="13335" y="6686935"/>
                  </a:lnTo>
                  <a:lnTo>
                    <a:pt x="1666" y="6625048"/>
                  </a:lnTo>
                  <a:lnTo>
                    <a:pt x="208" y="6581376"/>
                  </a:lnTo>
                  <a:lnTo>
                    <a:pt x="0" y="6527224"/>
                  </a:lnTo>
                  <a:lnTo>
                    <a:pt x="0" y="272128"/>
                  </a:lnTo>
                  <a:lnTo>
                    <a:pt x="208" y="217976"/>
                  </a:lnTo>
                  <a:lnTo>
                    <a:pt x="1666" y="174305"/>
                  </a:lnTo>
                  <a:lnTo>
                    <a:pt x="13335" y="112416"/>
                  </a:lnTo>
                  <a:lnTo>
                    <a:pt x="51893" y="51893"/>
                  </a:lnTo>
                  <a:lnTo>
                    <a:pt x="112416" y="13335"/>
                  </a:lnTo>
                  <a:lnTo>
                    <a:pt x="174305" y="1666"/>
                  </a:lnTo>
                  <a:lnTo>
                    <a:pt x="217976" y="208"/>
                  </a:lnTo>
                  <a:lnTo>
                    <a:pt x="272128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9863" y="9051031"/>
              <a:ext cx="2957830" cy="850265"/>
            </a:xfrm>
            <a:custGeom>
              <a:avLst/>
              <a:gdLst/>
              <a:ahLst/>
              <a:cxnLst/>
              <a:rect l="l" t="t" r="r" b="b"/>
              <a:pathLst>
                <a:path w="2957829" h="850265">
                  <a:moveTo>
                    <a:pt x="118201" y="0"/>
                  </a:moveTo>
                  <a:lnTo>
                    <a:pt x="2839400" y="0"/>
                  </a:lnTo>
                  <a:lnTo>
                    <a:pt x="2862921" y="90"/>
                  </a:lnTo>
                  <a:lnTo>
                    <a:pt x="2908773" y="5792"/>
                  </a:lnTo>
                  <a:lnTo>
                    <a:pt x="2944826" y="34690"/>
                  </a:lnTo>
                  <a:lnTo>
                    <a:pt x="2956878" y="75711"/>
                  </a:lnTo>
                  <a:lnTo>
                    <a:pt x="2957602" y="118201"/>
                  </a:lnTo>
                  <a:lnTo>
                    <a:pt x="2957602" y="731673"/>
                  </a:lnTo>
                  <a:lnTo>
                    <a:pt x="2956878" y="774164"/>
                  </a:lnTo>
                  <a:lnTo>
                    <a:pt x="2944826" y="815184"/>
                  </a:lnTo>
                  <a:lnTo>
                    <a:pt x="2908773" y="844082"/>
                  </a:lnTo>
                  <a:lnTo>
                    <a:pt x="2862921" y="849784"/>
                  </a:lnTo>
                  <a:lnTo>
                    <a:pt x="2839400" y="849875"/>
                  </a:lnTo>
                  <a:lnTo>
                    <a:pt x="118201" y="849875"/>
                  </a:lnTo>
                  <a:lnTo>
                    <a:pt x="75711" y="849151"/>
                  </a:lnTo>
                  <a:lnTo>
                    <a:pt x="34690" y="837099"/>
                  </a:lnTo>
                  <a:lnTo>
                    <a:pt x="5792" y="801045"/>
                  </a:lnTo>
                  <a:lnTo>
                    <a:pt x="90" y="755195"/>
                  </a:lnTo>
                  <a:lnTo>
                    <a:pt x="0" y="731673"/>
                  </a:lnTo>
                  <a:lnTo>
                    <a:pt x="0" y="118201"/>
                  </a:lnTo>
                  <a:lnTo>
                    <a:pt x="724" y="75711"/>
                  </a:lnTo>
                  <a:lnTo>
                    <a:pt x="12775" y="34690"/>
                  </a:lnTo>
                  <a:lnTo>
                    <a:pt x="48829" y="5792"/>
                  </a:lnTo>
                  <a:lnTo>
                    <a:pt x="94680" y="90"/>
                  </a:lnTo>
                  <a:lnTo>
                    <a:pt x="118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424093" y="7023011"/>
              <a:ext cx="1536065" cy="1020444"/>
            </a:xfrm>
            <a:custGeom>
              <a:avLst/>
              <a:gdLst/>
              <a:ahLst/>
              <a:cxnLst/>
              <a:rect l="l" t="t" r="r" b="b"/>
              <a:pathLst>
                <a:path w="1536065" h="1020445">
                  <a:moveTo>
                    <a:pt x="1535669" y="0"/>
                  </a:moveTo>
                  <a:lnTo>
                    <a:pt x="8721" y="1014299"/>
                  </a:lnTo>
                  <a:lnTo>
                    <a:pt x="0" y="102009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349089" y="7995444"/>
              <a:ext cx="111760" cy="97790"/>
            </a:xfrm>
            <a:custGeom>
              <a:avLst/>
              <a:gdLst/>
              <a:ahLst/>
              <a:cxnLst/>
              <a:rect l="l" t="t" r="r" b="b"/>
              <a:pathLst>
                <a:path w="111759" h="97790">
                  <a:moveTo>
                    <a:pt x="55914" y="0"/>
                  </a:moveTo>
                  <a:lnTo>
                    <a:pt x="0" y="97484"/>
                  </a:lnTo>
                  <a:lnTo>
                    <a:pt x="111535" y="83731"/>
                  </a:lnTo>
                  <a:lnTo>
                    <a:pt x="559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43618" y="9478373"/>
              <a:ext cx="9838055" cy="262890"/>
            </a:xfrm>
            <a:custGeom>
              <a:avLst/>
              <a:gdLst/>
              <a:ahLst/>
              <a:cxnLst/>
              <a:rect l="l" t="t" r="r" b="b"/>
              <a:pathLst>
                <a:path w="9838055" h="262890">
                  <a:moveTo>
                    <a:pt x="9837614" y="262774"/>
                  </a:moveTo>
                  <a:lnTo>
                    <a:pt x="10467" y="279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53601" y="9428410"/>
              <a:ext cx="102235" cy="100965"/>
            </a:xfrm>
            <a:custGeom>
              <a:avLst/>
              <a:gdLst/>
              <a:ahLst/>
              <a:cxnLst/>
              <a:rect l="l" t="t" r="r" b="b"/>
              <a:pathLst>
                <a:path w="102235" h="100965">
                  <a:moveTo>
                    <a:pt x="101826" y="0"/>
                  </a:moveTo>
                  <a:lnTo>
                    <a:pt x="0" y="47558"/>
                  </a:lnTo>
                  <a:lnTo>
                    <a:pt x="99142" y="100484"/>
                  </a:lnTo>
                  <a:lnTo>
                    <a:pt x="101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52922" y="8658898"/>
              <a:ext cx="949325" cy="271145"/>
            </a:xfrm>
            <a:custGeom>
              <a:avLst/>
              <a:gdLst/>
              <a:ahLst/>
              <a:cxnLst/>
              <a:rect l="l" t="t" r="r" b="b"/>
              <a:pathLst>
                <a:path w="949325" h="271145">
                  <a:moveTo>
                    <a:pt x="154988" y="0"/>
                  </a:moveTo>
                  <a:lnTo>
                    <a:pt x="793781" y="0"/>
                  </a:lnTo>
                  <a:lnTo>
                    <a:pt x="824290" y="110"/>
                  </a:lnTo>
                  <a:lnTo>
                    <a:pt x="868436" y="2975"/>
                  </a:lnTo>
                  <a:lnTo>
                    <a:pt x="919163" y="29606"/>
                  </a:lnTo>
                  <a:lnTo>
                    <a:pt x="941716" y="65008"/>
                  </a:lnTo>
                  <a:lnTo>
                    <a:pt x="948505" y="114970"/>
                  </a:lnTo>
                  <a:lnTo>
                    <a:pt x="948770" y="135376"/>
                  </a:lnTo>
                  <a:lnTo>
                    <a:pt x="948505" y="155782"/>
                  </a:lnTo>
                  <a:lnTo>
                    <a:pt x="941716" y="205744"/>
                  </a:lnTo>
                  <a:lnTo>
                    <a:pt x="919163" y="241146"/>
                  </a:lnTo>
                  <a:lnTo>
                    <a:pt x="883761" y="263699"/>
                  </a:lnTo>
                  <a:lnTo>
                    <a:pt x="824290" y="270643"/>
                  </a:lnTo>
                  <a:lnTo>
                    <a:pt x="793781" y="270753"/>
                  </a:lnTo>
                  <a:lnTo>
                    <a:pt x="154988" y="270753"/>
                  </a:lnTo>
                  <a:lnTo>
                    <a:pt x="99876" y="269871"/>
                  </a:lnTo>
                  <a:lnTo>
                    <a:pt x="45968" y="254296"/>
                  </a:lnTo>
                  <a:lnTo>
                    <a:pt x="16457" y="224784"/>
                  </a:lnTo>
                  <a:lnTo>
                    <a:pt x="1294" y="175678"/>
                  </a:lnTo>
                  <a:lnTo>
                    <a:pt x="0" y="135376"/>
                  </a:lnTo>
                  <a:lnTo>
                    <a:pt x="264" y="114970"/>
                  </a:lnTo>
                  <a:lnTo>
                    <a:pt x="7053" y="65008"/>
                  </a:lnTo>
                  <a:lnTo>
                    <a:pt x="29606" y="29606"/>
                  </a:lnTo>
                  <a:lnTo>
                    <a:pt x="65008" y="7053"/>
                  </a:lnTo>
                  <a:lnTo>
                    <a:pt x="124479" y="110"/>
                  </a:lnTo>
                  <a:lnTo>
                    <a:pt x="154988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96952" y="8322295"/>
              <a:ext cx="5233035" cy="401320"/>
            </a:xfrm>
            <a:custGeom>
              <a:avLst/>
              <a:gdLst/>
              <a:ahLst/>
              <a:cxnLst/>
              <a:rect l="l" t="t" r="r" b="b"/>
              <a:pathLst>
                <a:path w="5233034" h="401320">
                  <a:moveTo>
                    <a:pt x="5232899" y="0"/>
                  </a:moveTo>
                  <a:lnTo>
                    <a:pt x="10440" y="399984"/>
                  </a:lnTo>
                  <a:lnTo>
                    <a:pt x="0" y="40078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07160" y="8672166"/>
              <a:ext cx="104139" cy="100330"/>
            </a:xfrm>
            <a:custGeom>
              <a:avLst/>
              <a:gdLst/>
              <a:ahLst/>
              <a:cxnLst/>
              <a:rect l="l" t="t" r="r" b="b"/>
              <a:pathLst>
                <a:path w="104140" h="100329">
                  <a:moveTo>
                    <a:pt x="96388" y="0"/>
                  </a:moveTo>
                  <a:lnTo>
                    <a:pt x="0" y="57789"/>
                  </a:lnTo>
                  <a:lnTo>
                    <a:pt x="104064" y="100227"/>
                  </a:lnTo>
                  <a:lnTo>
                    <a:pt x="963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282085" y="8079699"/>
              <a:ext cx="949325" cy="850265"/>
            </a:xfrm>
            <a:custGeom>
              <a:avLst/>
              <a:gdLst/>
              <a:ahLst/>
              <a:cxnLst/>
              <a:rect l="l" t="t" r="r" b="b"/>
              <a:pathLst>
                <a:path w="949325" h="850265">
                  <a:moveTo>
                    <a:pt x="272128" y="0"/>
                  </a:moveTo>
                  <a:lnTo>
                    <a:pt x="676641" y="0"/>
                  </a:lnTo>
                  <a:lnTo>
                    <a:pt x="730793" y="208"/>
                  </a:lnTo>
                  <a:lnTo>
                    <a:pt x="774465" y="1666"/>
                  </a:lnTo>
                  <a:lnTo>
                    <a:pt x="836353" y="13335"/>
                  </a:lnTo>
                  <a:lnTo>
                    <a:pt x="896876" y="51893"/>
                  </a:lnTo>
                  <a:lnTo>
                    <a:pt x="935434" y="112416"/>
                  </a:lnTo>
                  <a:lnTo>
                    <a:pt x="947103" y="174305"/>
                  </a:lnTo>
                  <a:lnTo>
                    <a:pt x="948561" y="217976"/>
                  </a:lnTo>
                  <a:lnTo>
                    <a:pt x="948770" y="272128"/>
                  </a:lnTo>
                  <a:lnTo>
                    <a:pt x="948770" y="577746"/>
                  </a:lnTo>
                  <a:lnTo>
                    <a:pt x="948561" y="631898"/>
                  </a:lnTo>
                  <a:lnTo>
                    <a:pt x="947103" y="675570"/>
                  </a:lnTo>
                  <a:lnTo>
                    <a:pt x="935434" y="737458"/>
                  </a:lnTo>
                  <a:lnTo>
                    <a:pt x="896876" y="797981"/>
                  </a:lnTo>
                  <a:lnTo>
                    <a:pt x="836353" y="836539"/>
                  </a:lnTo>
                  <a:lnTo>
                    <a:pt x="774465" y="848208"/>
                  </a:lnTo>
                  <a:lnTo>
                    <a:pt x="730793" y="849666"/>
                  </a:lnTo>
                  <a:lnTo>
                    <a:pt x="676641" y="849875"/>
                  </a:lnTo>
                  <a:lnTo>
                    <a:pt x="272128" y="849875"/>
                  </a:lnTo>
                  <a:lnTo>
                    <a:pt x="217976" y="849666"/>
                  </a:lnTo>
                  <a:lnTo>
                    <a:pt x="174305" y="848208"/>
                  </a:lnTo>
                  <a:lnTo>
                    <a:pt x="112416" y="836539"/>
                  </a:lnTo>
                  <a:lnTo>
                    <a:pt x="51893" y="797981"/>
                  </a:lnTo>
                  <a:lnTo>
                    <a:pt x="13335" y="737458"/>
                  </a:lnTo>
                  <a:lnTo>
                    <a:pt x="1666" y="675570"/>
                  </a:lnTo>
                  <a:lnTo>
                    <a:pt x="208" y="631898"/>
                  </a:lnTo>
                  <a:lnTo>
                    <a:pt x="0" y="577746"/>
                  </a:lnTo>
                  <a:lnTo>
                    <a:pt x="0" y="272128"/>
                  </a:lnTo>
                  <a:lnTo>
                    <a:pt x="208" y="217976"/>
                  </a:lnTo>
                  <a:lnTo>
                    <a:pt x="1666" y="174305"/>
                  </a:lnTo>
                  <a:lnTo>
                    <a:pt x="13335" y="112416"/>
                  </a:lnTo>
                  <a:lnTo>
                    <a:pt x="51893" y="51893"/>
                  </a:lnTo>
                  <a:lnTo>
                    <a:pt x="112416" y="13335"/>
                  </a:lnTo>
                  <a:lnTo>
                    <a:pt x="174305" y="1666"/>
                  </a:lnTo>
                  <a:lnTo>
                    <a:pt x="217976" y="208"/>
                  </a:lnTo>
                  <a:lnTo>
                    <a:pt x="272128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3790429" y="6443147"/>
            <a:ext cx="5532120" cy="4207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95"/>
              </a:spcBef>
            </a:pPr>
            <a:r>
              <a:rPr sz="3300" b="1" spc="125" dirty="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50" dirty="0">
                <a:solidFill>
                  <a:srgbClr val="00A2FF"/>
                </a:solidFill>
                <a:latin typeface="Arial"/>
                <a:cs typeface="Arial"/>
              </a:rPr>
              <a:t>last</a:t>
            </a:r>
            <a:r>
              <a:rPr sz="3300" b="1" spc="-100" dirty="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sz="3300" b="1" spc="-90" dirty="0">
                <a:solidFill>
                  <a:srgbClr val="00A2FF"/>
                </a:solidFill>
                <a:latin typeface="Arial"/>
                <a:cs typeface="Arial"/>
              </a:rPr>
              <a:t>layers</a:t>
            </a:r>
            <a:r>
              <a:rPr sz="3300" b="1" spc="-100" dirty="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sz="3300" b="1" spc="-254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70" dirty="0">
                <a:solidFill>
                  <a:srgbClr val="FFFFFF"/>
                </a:solidFill>
                <a:latin typeface="Arial"/>
                <a:cs typeface="Arial"/>
              </a:rPr>
              <a:t>trainable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5"/>
              </a:spcBef>
            </a:pPr>
            <a:endParaRPr sz="3300">
              <a:latin typeface="Arial"/>
              <a:cs typeface="Arial"/>
            </a:endParaRPr>
          </a:p>
          <a:p>
            <a:pPr marL="213360" marR="359410" indent="-144780">
              <a:lnSpc>
                <a:spcPct val="107100"/>
              </a:lnSpc>
              <a:tabLst>
                <a:tab pos="4845050" algn="l"/>
              </a:tabLst>
            </a:pP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Final</a:t>
            </a:r>
            <a:r>
              <a:rPr sz="33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33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5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33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7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3300" b="1" spc="-170" dirty="0">
                <a:solidFill>
                  <a:srgbClr val="61D836"/>
                </a:solidFill>
                <a:latin typeface="Arial"/>
                <a:cs typeface="Arial"/>
              </a:rPr>
              <a:t>same</a:t>
            </a:r>
            <a:r>
              <a:rPr sz="3300" b="1" spc="-4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3300" b="1" spc="-285" dirty="0">
                <a:solidFill>
                  <a:srgbClr val="61D836"/>
                </a:solidFill>
                <a:latin typeface="Arial"/>
                <a:cs typeface="Arial"/>
              </a:rPr>
              <a:t>as </a:t>
            </a:r>
            <a:r>
              <a:rPr sz="3300" b="1" spc="-145" dirty="0">
                <a:solidFill>
                  <a:srgbClr val="61D836"/>
                </a:solidFill>
                <a:latin typeface="Arial"/>
                <a:cs typeface="Arial"/>
              </a:rPr>
              <a:t>number</a:t>
            </a:r>
            <a:r>
              <a:rPr sz="3300" b="1" spc="-6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3300" b="1" spc="-195" dirty="0">
                <a:solidFill>
                  <a:srgbClr val="61D836"/>
                </a:solidFill>
                <a:latin typeface="Arial"/>
                <a:cs typeface="Arial"/>
              </a:rPr>
              <a:t>of</a:t>
            </a:r>
            <a:r>
              <a:rPr sz="3300" b="1" spc="-6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3300" b="1" spc="-300" dirty="0">
                <a:solidFill>
                  <a:srgbClr val="61D836"/>
                </a:solidFill>
                <a:latin typeface="Arial"/>
                <a:cs typeface="Arial"/>
              </a:rPr>
              <a:t>classes</a:t>
            </a:r>
            <a:r>
              <a:rPr sz="3300" b="1" dirty="0">
                <a:solidFill>
                  <a:srgbClr val="61D836"/>
                </a:solidFill>
                <a:latin typeface="Arial"/>
                <a:cs typeface="Arial"/>
              </a:rPr>
              <a:t>	</a:t>
            </a:r>
            <a:r>
              <a:rPr sz="3300" b="1" spc="225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3300">
              <a:latin typeface="Arial"/>
              <a:cs typeface="Arial"/>
            </a:endParaRPr>
          </a:p>
          <a:p>
            <a:pPr marL="12700" marR="848360" algn="ctr">
              <a:lnSpc>
                <a:spcPts val="3710"/>
              </a:lnSpc>
            </a:pPr>
            <a:r>
              <a:rPr sz="3300" b="1" spc="-305" dirty="0">
                <a:solidFill>
                  <a:srgbClr val="EF5FA7"/>
                </a:solidFill>
                <a:latin typeface="Arial"/>
                <a:cs typeface="Arial"/>
              </a:rPr>
              <a:t>Less</a:t>
            </a:r>
            <a:r>
              <a:rPr sz="3300" b="1" spc="-80" dirty="0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sz="3300" b="1" spc="-85" dirty="0">
                <a:solidFill>
                  <a:srgbClr val="EF5FA7"/>
                </a:solidFill>
                <a:latin typeface="Arial"/>
                <a:cs typeface="Arial"/>
              </a:rPr>
              <a:t>trainable</a:t>
            </a:r>
            <a:r>
              <a:rPr sz="3300" b="1" spc="-125" dirty="0">
                <a:solidFill>
                  <a:srgbClr val="EF5FA7"/>
                </a:solidFill>
                <a:latin typeface="Arial"/>
                <a:cs typeface="Arial"/>
              </a:rPr>
              <a:t> </a:t>
            </a:r>
            <a:r>
              <a:rPr sz="3300" b="1" spc="-210" dirty="0">
                <a:solidFill>
                  <a:srgbClr val="EF5FA7"/>
                </a:solidFill>
                <a:latin typeface="Arial"/>
                <a:cs typeface="Arial"/>
              </a:rPr>
              <a:t>parameters </a:t>
            </a:r>
            <a:r>
              <a:rPr sz="3300" b="1" spc="-360" dirty="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105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3300" b="1" spc="-90" dirty="0">
                <a:solidFill>
                  <a:srgbClr val="FFFFFF"/>
                </a:solidFill>
                <a:latin typeface="Arial"/>
                <a:cs typeface="Arial"/>
              </a:rPr>
              <a:t> layers</a:t>
            </a:r>
            <a:r>
              <a:rPr sz="33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frozen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5646" y="11916"/>
            <a:ext cx="10883900" cy="8121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904240">
              <a:lnSpc>
                <a:spcPts val="3030"/>
              </a:lnSpc>
              <a:spcBef>
                <a:spcPts val="315"/>
              </a:spcBef>
            </a:pPr>
            <a:r>
              <a:rPr sz="2600" dirty="0">
                <a:solidFill>
                  <a:srgbClr val="FFFFFF"/>
                </a:solidFill>
                <a:latin typeface="Courier New"/>
                <a:cs typeface="Courier New"/>
              </a:rPr>
              <a:t>model</a:t>
            </a:r>
            <a:r>
              <a:rPr sz="2600" spc="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600" spc="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ourier New"/>
                <a:cs typeface="Courier New"/>
              </a:rPr>
              <a:t>torchvision.models.efficientnet_b0(…) </a:t>
            </a:r>
            <a:r>
              <a:rPr sz="2600" dirty="0">
                <a:solidFill>
                  <a:srgbClr val="FFFFFF"/>
                </a:solidFill>
                <a:latin typeface="Courier New"/>
                <a:cs typeface="Courier New"/>
              </a:rPr>
              <a:t>torchinfo.summary(model,</a:t>
            </a:r>
            <a:r>
              <a:rPr sz="2600" spc="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baseline="1068" dirty="0">
                <a:solidFill>
                  <a:srgbClr val="FFFFFF"/>
                </a:solidFill>
                <a:latin typeface="Courier New"/>
                <a:cs typeface="Courier New"/>
              </a:rPr>
              <a:t>input_size=(32,</a:t>
            </a:r>
            <a:r>
              <a:rPr sz="3900" spc="292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baseline="1068" dirty="0">
                <a:solidFill>
                  <a:srgbClr val="FFFFFF"/>
                </a:solidFill>
                <a:latin typeface="Courier New"/>
                <a:cs typeface="Courier New"/>
              </a:rPr>
              <a:t>3,</a:t>
            </a:r>
            <a:r>
              <a:rPr sz="3900" spc="292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baseline="1068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3900" spc="292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spc="-15" baseline="1068" dirty="0">
                <a:solidFill>
                  <a:srgbClr val="FFFFFF"/>
                </a:solidFill>
                <a:latin typeface="Courier New"/>
                <a:cs typeface="Courier New"/>
              </a:rPr>
              <a:t>224))</a:t>
            </a:r>
            <a:endParaRPr sz="3900" baseline="1068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8621" y="133052"/>
            <a:ext cx="17398365" cy="1369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800" spc="620" dirty="0">
                <a:solidFill>
                  <a:srgbClr val="FFFFFF"/>
                </a:solidFill>
              </a:rPr>
              <a:t>What</a:t>
            </a:r>
            <a:r>
              <a:rPr sz="8800" spc="-450" dirty="0">
                <a:solidFill>
                  <a:srgbClr val="FFFFFF"/>
                </a:solidFill>
              </a:rPr>
              <a:t> </a:t>
            </a:r>
            <a:r>
              <a:rPr sz="8800" spc="505" dirty="0">
                <a:solidFill>
                  <a:srgbClr val="FFFFFF"/>
                </a:solidFill>
              </a:rPr>
              <a:t>experiments</a:t>
            </a:r>
            <a:r>
              <a:rPr sz="8800" spc="-445" dirty="0">
                <a:solidFill>
                  <a:srgbClr val="FFFFFF"/>
                </a:solidFill>
              </a:rPr>
              <a:t> </a:t>
            </a:r>
            <a:r>
              <a:rPr sz="8800" spc="445" dirty="0">
                <a:solidFill>
                  <a:srgbClr val="FFFFFF"/>
                </a:solidFill>
              </a:rPr>
              <a:t>should</a:t>
            </a:r>
            <a:r>
              <a:rPr sz="8800" spc="-445" dirty="0">
                <a:solidFill>
                  <a:srgbClr val="FFFFFF"/>
                </a:solidFill>
              </a:rPr>
              <a:t> </a:t>
            </a:r>
            <a:r>
              <a:rPr sz="8800" spc="530" dirty="0">
                <a:solidFill>
                  <a:srgbClr val="FFFFFF"/>
                </a:solidFill>
              </a:rPr>
              <a:t>you</a:t>
            </a:r>
            <a:r>
              <a:rPr sz="8800" spc="-450" dirty="0">
                <a:solidFill>
                  <a:srgbClr val="FFFFFF"/>
                </a:solidFill>
              </a:rPr>
              <a:t> </a:t>
            </a:r>
            <a:r>
              <a:rPr sz="8800" spc="500" dirty="0">
                <a:solidFill>
                  <a:srgbClr val="FFFFFF"/>
                </a:solidFill>
              </a:rPr>
              <a:t>try?</a:t>
            </a:r>
            <a:endParaRPr sz="8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8446" y="1589732"/>
            <a:ext cx="2661899" cy="2661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91763" y="3107560"/>
            <a:ext cx="1577811" cy="15778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25461" y="4753135"/>
            <a:ext cx="1577811" cy="15778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325461" y="3107560"/>
            <a:ext cx="1577811" cy="157781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691763" y="4753135"/>
            <a:ext cx="1577811" cy="15778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417646" y="6446854"/>
            <a:ext cx="37598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augmentation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23375" y="8072524"/>
            <a:ext cx="30657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Amount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81754" marR="5080" indent="93980">
              <a:lnSpc>
                <a:spcPts val="2800"/>
              </a:lnSpc>
              <a:spcBef>
                <a:spcPts val="330"/>
              </a:spcBef>
            </a:pPr>
            <a:r>
              <a:rPr dirty="0"/>
              <a:t>torch.nn.Linear(in_features=</a:t>
            </a:r>
            <a:r>
              <a:rPr dirty="0">
                <a:solidFill>
                  <a:srgbClr val="61D836"/>
                </a:solidFill>
              </a:rPr>
              <a:t>256</a:t>
            </a:r>
            <a:r>
              <a:rPr dirty="0"/>
              <a:t>,</a:t>
            </a:r>
            <a:r>
              <a:rPr spc="5" dirty="0"/>
              <a:t> </a:t>
            </a:r>
            <a:r>
              <a:rPr spc="-10" dirty="0"/>
              <a:t>out_features=</a:t>
            </a:r>
            <a:r>
              <a:rPr spc="-10" dirty="0">
                <a:solidFill>
                  <a:srgbClr val="16E7CF"/>
                </a:solidFill>
              </a:rPr>
              <a:t>512</a:t>
            </a:r>
            <a:r>
              <a:rPr spc="-10" dirty="0"/>
              <a:t>) </a:t>
            </a:r>
            <a:r>
              <a:rPr dirty="0"/>
              <a:t>torch.nn.Linear(in_features=</a:t>
            </a:r>
            <a:r>
              <a:rPr dirty="0">
                <a:solidFill>
                  <a:srgbClr val="61D836"/>
                </a:solidFill>
              </a:rPr>
              <a:t>512</a:t>
            </a:r>
            <a:r>
              <a:rPr dirty="0"/>
              <a:t>,</a:t>
            </a:r>
            <a:r>
              <a:rPr spc="5" dirty="0"/>
              <a:t> </a:t>
            </a:r>
            <a:r>
              <a:rPr spc="-10" dirty="0"/>
              <a:t>out_features=</a:t>
            </a:r>
            <a:r>
              <a:rPr spc="-10" dirty="0">
                <a:solidFill>
                  <a:srgbClr val="16E7CF"/>
                </a:solidFill>
              </a:rPr>
              <a:t>1024</a:t>
            </a:r>
            <a:r>
              <a:rPr spc="-10" dirty="0"/>
              <a:t>)</a:t>
            </a:r>
          </a:p>
          <a:p>
            <a:pPr marL="7888605" marR="2693670" indent="-546735">
              <a:lnSpc>
                <a:spcPts val="3429"/>
              </a:lnSpc>
              <a:spcBef>
                <a:spcPts val="2125"/>
              </a:spcBef>
            </a:pPr>
            <a:r>
              <a:rPr sz="3300" b="1" spc="-85" dirty="0">
                <a:latin typeface="Century Gothic"/>
                <a:cs typeface="Century Gothic"/>
              </a:rPr>
              <a:t>Number</a:t>
            </a:r>
            <a:r>
              <a:rPr sz="3300" b="1" spc="-345" dirty="0">
                <a:latin typeface="Century Gothic"/>
                <a:cs typeface="Century Gothic"/>
              </a:rPr>
              <a:t> </a:t>
            </a:r>
            <a:r>
              <a:rPr sz="3300" b="1" spc="120" dirty="0">
                <a:latin typeface="Century Gothic"/>
                <a:cs typeface="Century Gothic"/>
              </a:rPr>
              <a:t>of</a:t>
            </a:r>
            <a:r>
              <a:rPr sz="3300" b="1" spc="-345" dirty="0">
                <a:latin typeface="Century Gothic"/>
                <a:cs typeface="Century Gothic"/>
              </a:rPr>
              <a:t> </a:t>
            </a:r>
            <a:r>
              <a:rPr sz="3300" b="1" spc="-85" dirty="0">
                <a:latin typeface="Century Gothic"/>
                <a:cs typeface="Century Gothic"/>
              </a:rPr>
              <a:t>layers/ </a:t>
            </a:r>
            <a:r>
              <a:rPr sz="3300" b="1" spc="-120" dirty="0">
                <a:latin typeface="Century Gothic"/>
                <a:cs typeface="Century Gothic"/>
              </a:rPr>
              <a:t>hidden</a:t>
            </a:r>
            <a:r>
              <a:rPr sz="3300" b="1" spc="-340" dirty="0">
                <a:latin typeface="Century Gothic"/>
                <a:cs typeface="Century Gothic"/>
              </a:rPr>
              <a:t> </a:t>
            </a:r>
            <a:r>
              <a:rPr sz="3300" b="1" spc="-10" dirty="0">
                <a:latin typeface="Century Gothic"/>
                <a:cs typeface="Century Gothic"/>
              </a:rPr>
              <a:t>units</a:t>
            </a:r>
            <a:endParaRPr sz="33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190"/>
              </a:spcBef>
            </a:pPr>
            <a:r>
              <a:rPr sz="3300" b="1" spc="-150" dirty="0">
                <a:latin typeface="Century Gothic"/>
                <a:cs typeface="Century Gothic"/>
              </a:rPr>
              <a:t>Model</a:t>
            </a:r>
            <a:r>
              <a:rPr sz="3300" b="1" spc="-340" dirty="0">
                <a:latin typeface="Century Gothic"/>
                <a:cs typeface="Century Gothic"/>
              </a:rPr>
              <a:t> </a:t>
            </a:r>
            <a:r>
              <a:rPr sz="3300" b="1" spc="-10" dirty="0">
                <a:latin typeface="Century Gothic"/>
                <a:cs typeface="Century Gothic"/>
              </a:rPr>
              <a:t>architecture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672779" y="7864360"/>
            <a:ext cx="5115560" cy="185166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ctr">
              <a:lnSpc>
                <a:spcPts val="2800"/>
              </a:lnSpc>
              <a:spcBef>
                <a:spcPts val="330"/>
              </a:spcBef>
            </a:pP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torch.optim.Adam(lr=</a:t>
            </a:r>
            <a:r>
              <a:rPr sz="2450" spc="-10" dirty="0">
                <a:solidFill>
                  <a:srgbClr val="16E7CF"/>
                </a:solidFill>
                <a:latin typeface="Courier New"/>
                <a:cs typeface="Courier New"/>
              </a:rPr>
              <a:t>0.001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) torch.optim.Adam(lr=</a:t>
            </a:r>
            <a:r>
              <a:rPr sz="2450" spc="-10" dirty="0">
                <a:solidFill>
                  <a:srgbClr val="16E7CF"/>
                </a:solidFill>
                <a:latin typeface="Courier New"/>
                <a:cs typeface="Courier New"/>
              </a:rPr>
              <a:t>0.0003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)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torch.optim.lr_schedular()</a:t>
            </a:r>
            <a:endParaRPr sz="2450">
              <a:latin typeface="Courier New"/>
              <a:cs typeface="Courier New"/>
            </a:endParaRPr>
          </a:p>
          <a:p>
            <a:pPr marL="8255" algn="ctr">
              <a:lnSpc>
                <a:spcPct val="100000"/>
              </a:lnSpc>
              <a:spcBef>
                <a:spcPts val="1785"/>
              </a:spcBef>
            </a:pP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Learning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rate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08390" y="8738270"/>
            <a:ext cx="14427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Epochs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4924" y="10115822"/>
            <a:ext cx="96634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103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41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160" dirty="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sz="41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-250" dirty="0">
                <a:solidFill>
                  <a:srgbClr val="FFFFFF"/>
                </a:solidFill>
                <a:latin typeface="Arial"/>
                <a:cs typeface="Arial"/>
              </a:rPr>
              <a:t>hyperparameter</a:t>
            </a:r>
            <a:r>
              <a:rPr sz="41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-50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41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-120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41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95" dirty="0">
                <a:solidFill>
                  <a:srgbClr val="FFFFFF"/>
                </a:solidFill>
                <a:latin typeface="Arial"/>
                <a:cs typeface="Arial"/>
              </a:rPr>
              <a:t>think</a:t>
            </a:r>
            <a:r>
              <a:rPr sz="410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100" b="1" spc="-425" dirty="0">
                <a:solidFill>
                  <a:srgbClr val="FFFFFF"/>
                </a:solidFill>
                <a:latin typeface="Arial"/>
                <a:cs typeface="Arial"/>
              </a:rPr>
              <a:t>of…</a:t>
            </a:r>
            <a:endParaRPr sz="4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819440" y="5841688"/>
            <a:ext cx="4309110" cy="3427095"/>
            <a:chOff x="1819440" y="5841688"/>
            <a:chExt cx="4309110" cy="3427095"/>
          </a:xfrm>
        </p:grpSpPr>
        <p:sp>
          <p:nvSpPr>
            <p:cNvPr id="15" name="object 15"/>
            <p:cNvSpPr/>
            <p:nvPr/>
          </p:nvSpPr>
          <p:spPr>
            <a:xfrm>
              <a:off x="1844054" y="5897395"/>
              <a:ext cx="0" cy="2620645"/>
            </a:xfrm>
            <a:custGeom>
              <a:avLst/>
              <a:gdLst/>
              <a:ahLst/>
              <a:cxnLst/>
              <a:rect l="l" t="t" r="r" b="b"/>
              <a:pathLst>
                <a:path h="2620645">
                  <a:moveTo>
                    <a:pt x="0" y="2620281"/>
                  </a:moveTo>
                  <a:lnTo>
                    <a:pt x="0" y="0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19440" y="8517296"/>
              <a:ext cx="2620645" cy="0"/>
            </a:xfrm>
            <a:custGeom>
              <a:avLst/>
              <a:gdLst/>
              <a:ahLst/>
              <a:cxnLst/>
              <a:rect l="l" t="t" r="r" b="b"/>
              <a:pathLst>
                <a:path w="2620645">
                  <a:moveTo>
                    <a:pt x="0" y="0"/>
                  </a:moveTo>
                  <a:lnTo>
                    <a:pt x="2620219" y="0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73917" y="5857394"/>
              <a:ext cx="4138929" cy="3395979"/>
            </a:xfrm>
            <a:custGeom>
              <a:avLst/>
              <a:gdLst/>
              <a:ahLst/>
              <a:cxnLst/>
              <a:rect l="l" t="t" r="r" b="b"/>
              <a:pathLst>
                <a:path w="4138929" h="3395979">
                  <a:moveTo>
                    <a:pt x="0" y="0"/>
                  </a:moveTo>
                  <a:lnTo>
                    <a:pt x="4705" y="51619"/>
                  </a:lnTo>
                  <a:lnTo>
                    <a:pt x="9737" y="103191"/>
                  </a:lnTo>
                  <a:lnTo>
                    <a:pt x="15094" y="154715"/>
                  </a:lnTo>
                  <a:lnTo>
                    <a:pt x="20776" y="206188"/>
                  </a:lnTo>
                  <a:lnTo>
                    <a:pt x="26783" y="257610"/>
                  </a:lnTo>
                  <a:lnTo>
                    <a:pt x="33113" y="308980"/>
                  </a:lnTo>
                  <a:lnTo>
                    <a:pt x="39765" y="360295"/>
                  </a:lnTo>
                  <a:lnTo>
                    <a:pt x="46741" y="411556"/>
                  </a:lnTo>
                  <a:lnTo>
                    <a:pt x="54038" y="462759"/>
                  </a:lnTo>
                  <a:lnTo>
                    <a:pt x="61656" y="513905"/>
                  </a:lnTo>
                  <a:lnTo>
                    <a:pt x="69594" y="564992"/>
                  </a:lnTo>
                  <a:lnTo>
                    <a:pt x="77852" y="616018"/>
                  </a:lnTo>
                  <a:lnTo>
                    <a:pt x="86430" y="666983"/>
                  </a:lnTo>
                  <a:lnTo>
                    <a:pt x="95326" y="717884"/>
                  </a:lnTo>
                  <a:lnTo>
                    <a:pt x="104539" y="768721"/>
                  </a:lnTo>
                  <a:lnTo>
                    <a:pt x="114070" y="819492"/>
                  </a:lnTo>
                  <a:lnTo>
                    <a:pt x="123917" y="870195"/>
                  </a:lnTo>
                  <a:lnTo>
                    <a:pt x="134081" y="920831"/>
                  </a:lnTo>
                  <a:lnTo>
                    <a:pt x="144559" y="971397"/>
                  </a:lnTo>
                  <a:lnTo>
                    <a:pt x="155352" y="1021891"/>
                  </a:lnTo>
                  <a:lnTo>
                    <a:pt x="166093" y="1070677"/>
                  </a:lnTo>
                  <a:lnTo>
                    <a:pt x="177119" y="1119395"/>
                  </a:lnTo>
                  <a:lnTo>
                    <a:pt x="188422" y="1168048"/>
                  </a:lnTo>
                  <a:lnTo>
                    <a:pt x="199991" y="1216635"/>
                  </a:lnTo>
                  <a:lnTo>
                    <a:pt x="211817" y="1265161"/>
                  </a:lnTo>
                  <a:lnTo>
                    <a:pt x="223891" y="1313625"/>
                  </a:lnTo>
                  <a:lnTo>
                    <a:pt x="236203" y="1362030"/>
                  </a:lnTo>
                  <a:lnTo>
                    <a:pt x="248743" y="1410377"/>
                  </a:lnTo>
                  <a:lnTo>
                    <a:pt x="261502" y="1458668"/>
                  </a:lnTo>
                  <a:lnTo>
                    <a:pt x="274470" y="1506905"/>
                  </a:lnTo>
                  <a:lnTo>
                    <a:pt x="287638" y="1555089"/>
                  </a:lnTo>
                  <a:lnTo>
                    <a:pt x="300997" y="1603222"/>
                  </a:lnTo>
                  <a:lnTo>
                    <a:pt x="314536" y="1651306"/>
                  </a:lnTo>
                  <a:lnTo>
                    <a:pt x="328246" y="1699342"/>
                  </a:lnTo>
                  <a:lnTo>
                    <a:pt x="342119" y="1747333"/>
                  </a:lnTo>
                  <a:lnTo>
                    <a:pt x="356143" y="1795279"/>
                  </a:lnTo>
                  <a:lnTo>
                    <a:pt x="371077" y="1845112"/>
                  </a:lnTo>
                  <a:lnTo>
                    <a:pt x="386844" y="1894932"/>
                  </a:lnTo>
                  <a:lnTo>
                    <a:pt x="403765" y="1944374"/>
                  </a:lnTo>
                  <a:lnTo>
                    <a:pt x="422161" y="1993067"/>
                  </a:lnTo>
                  <a:lnTo>
                    <a:pt x="442353" y="2040643"/>
                  </a:lnTo>
                  <a:lnTo>
                    <a:pt x="464662" y="2086736"/>
                  </a:lnTo>
                  <a:lnTo>
                    <a:pt x="489408" y="2130976"/>
                  </a:lnTo>
                  <a:lnTo>
                    <a:pt x="516913" y="2172995"/>
                  </a:lnTo>
                  <a:lnTo>
                    <a:pt x="547498" y="2212425"/>
                  </a:lnTo>
                  <a:lnTo>
                    <a:pt x="581483" y="2248898"/>
                  </a:lnTo>
                  <a:lnTo>
                    <a:pt x="619189" y="2282046"/>
                  </a:lnTo>
                  <a:lnTo>
                    <a:pt x="660937" y="2311501"/>
                  </a:lnTo>
                  <a:lnTo>
                    <a:pt x="706617" y="2336166"/>
                  </a:lnTo>
                  <a:lnTo>
                    <a:pt x="754447" y="2354399"/>
                  </a:lnTo>
                  <a:lnTo>
                    <a:pt x="803414" y="2365747"/>
                  </a:lnTo>
                  <a:lnTo>
                    <a:pt x="852504" y="2369757"/>
                  </a:lnTo>
                  <a:lnTo>
                    <a:pt x="900703" y="2365975"/>
                  </a:lnTo>
                  <a:lnTo>
                    <a:pt x="946998" y="2353949"/>
                  </a:lnTo>
                  <a:lnTo>
                    <a:pt x="990374" y="2333225"/>
                  </a:lnTo>
                  <a:lnTo>
                    <a:pt x="1029817" y="2303350"/>
                  </a:lnTo>
                  <a:lnTo>
                    <a:pt x="1058197" y="2271808"/>
                  </a:lnTo>
                  <a:lnTo>
                    <a:pt x="1082424" y="2235574"/>
                  </a:lnTo>
                  <a:lnTo>
                    <a:pt x="1103604" y="2196080"/>
                  </a:lnTo>
                  <a:lnTo>
                    <a:pt x="1122845" y="2154758"/>
                  </a:lnTo>
                  <a:lnTo>
                    <a:pt x="1141256" y="2113039"/>
                  </a:lnTo>
                  <a:lnTo>
                    <a:pt x="1159944" y="2072356"/>
                  </a:lnTo>
                  <a:lnTo>
                    <a:pt x="1180016" y="2034140"/>
                  </a:lnTo>
                  <a:lnTo>
                    <a:pt x="1202580" y="1999823"/>
                  </a:lnTo>
                  <a:lnTo>
                    <a:pt x="1228743" y="1970836"/>
                  </a:lnTo>
                  <a:lnTo>
                    <a:pt x="1296301" y="1934581"/>
                  </a:lnTo>
                  <a:lnTo>
                    <a:pt x="1339910" y="1930175"/>
                  </a:lnTo>
                  <a:lnTo>
                    <a:pt x="1382099" y="1935902"/>
                  </a:lnTo>
                  <a:lnTo>
                    <a:pt x="1445554" y="1972769"/>
                  </a:lnTo>
                  <a:lnTo>
                    <a:pt x="1488907" y="2035135"/>
                  </a:lnTo>
                  <a:lnTo>
                    <a:pt x="1505968" y="2072736"/>
                  </a:lnTo>
                  <a:lnTo>
                    <a:pt x="1521511" y="2112938"/>
                  </a:lnTo>
                  <a:lnTo>
                    <a:pt x="1536706" y="2154484"/>
                  </a:lnTo>
                  <a:lnTo>
                    <a:pt x="1552722" y="2196116"/>
                  </a:lnTo>
                  <a:lnTo>
                    <a:pt x="1570727" y="2236576"/>
                  </a:lnTo>
                  <a:lnTo>
                    <a:pt x="1591891" y="2274607"/>
                  </a:lnTo>
                  <a:lnTo>
                    <a:pt x="1617384" y="2308950"/>
                  </a:lnTo>
                  <a:lnTo>
                    <a:pt x="1652548" y="2343449"/>
                  </a:lnTo>
                  <a:lnTo>
                    <a:pt x="1691132" y="2370290"/>
                  </a:lnTo>
                  <a:lnTo>
                    <a:pt x="1732618" y="2388698"/>
                  </a:lnTo>
                  <a:lnTo>
                    <a:pt x="1776491" y="2397899"/>
                  </a:lnTo>
                  <a:lnTo>
                    <a:pt x="1822232" y="2397117"/>
                  </a:lnTo>
                  <a:lnTo>
                    <a:pt x="1869325" y="2385579"/>
                  </a:lnTo>
                  <a:lnTo>
                    <a:pt x="1917254" y="2362509"/>
                  </a:lnTo>
                  <a:lnTo>
                    <a:pt x="1954484" y="2334897"/>
                  </a:lnTo>
                  <a:lnTo>
                    <a:pt x="1988624" y="2301622"/>
                  </a:lnTo>
                  <a:lnTo>
                    <a:pt x="2021070" y="2265933"/>
                  </a:lnTo>
                  <a:lnTo>
                    <a:pt x="2053213" y="2231079"/>
                  </a:lnTo>
                  <a:lnTo>
                    <a:pt x="2086449" y="2200308"/>
                  </a:lnTo>
                  <a:lnTo>
                    <a:pt x="2122169" y="2176870"/>
                  </a:lnTo>
                  <a:lnTo>
                    <a:pt x="2161767" y="2164013"/>
                  </a:lnTo>
                  <a:lnTo>
                    <a:pt x="2206637" y="2164986"/>
                  </a:lnTo>
                  <a:lnTo>
                    <a:pt x="2243040" y="2176850"/>
                  </a:lnTo>
                  <a:lnTo>
                    <a:pt x="2295170" y="2222518"/>
                  </a:lnTo>
                  <a:lnTo>
                    <a:pt x="2327796" y="2288874"/>
                  </a:lnTo>
                  <a:lnTo>
                    <a:pt x="2339820" y="2326597"/>
                  </a:lnTo>
                  <a:lnTo>
                    <a:pt x="2350598" y="2365637"/>
                  </a:lnTo>
                  <a:lnTo>
                    <a:pt x="2361340" y="2404709"/>
                  </a:lnTo>
                  <a:lnTo>
                    <a:pt x="2373255" y="2442528"/>
                  </a:lnTo>
                  <a:lnTo>
                    <a:pt x="2405446" y="2509268"/>
                  </a:lnTo>
                  <a:lnTo>
                    <a:pt x="2456850" y="2555577"/>
                  </a:lnTo>
                  <a:lnTo>
                    <a:pt x="2536298" y="2568942"/>
                  </a:lnTo>
                  <a:lnTo>
                    <a:pt x="2577648" y="2557561"/>
                  </a:lnTo>
                  <a:lnTo>
                    <a:pt x="2617868" y="2538809"/>
                  </a:lnTo>
                  <a:lnTo>
                    <a:pt x="2657998" y="2517782"/>
                  </a:lnTo>
                  <a:lnTo>
                    <a:pt x="2699075" y="2499577"/>
                  </a:lnTo>
                  <a:lnTo>
                    <a:pt x="2742138" y="2489290"/>
                  </a:lnTo>
                  <a:lnTo>
                    <a:pt x="2788622" y="2490107"/>
                  </a:lnTo>
                  <a:lnTo>
                    <a:pt x="2830477" y="2501734"/>
                  </a:lnTo>
                  <a:lnTo>
                    <a:pt x="2867711" y="2522674"/>
                  </a:lnTo>
                  <a:lnTo>
                    <a:pt x="2900334" y="2551428"/>
                  </a:lnTo>
                  <a:lnTo>
                    <a:pt x="2928355" y="2586497"/>
                  </a:lnTo>
                  <a:lnTo>
                    <a:pt x="2951783" y="2626381"/>
                  </a:lnTo>
                  <a:lnTo>
                    <a:pt x="2975094" y="2673837"/>
                  </a:lnTo>
                  <a:lnTo>
                    <a:pt x="2999224" y="2720629"/>
                  </a:lnTo>
                  <a:lnTo>
                    <a:pt x="3025766" y="2762396"/>
                  </a:lnTo>
                  <a:lnTo>
                    <a:pt x="3056315" y="2794777"/>
                  </a:lnTo>
                  <a:lnTo>
                    <a:pt x="3092463" y="2813411"/>
                  </a:lnTo>
                  <a:lnTo>
                    <a:pt x="3135803" y="2813938"/>
                  </a:lnTo>
                  <a:lnTo>
                    <a:pt x="3169720" y="2798849"/>
                  </a:lnTo>
                  <a:lnTo>
                    <a:pt x="3196725" y="2772859"/>
                  </a:lnTo>
                  <a:lnTo>
                    <a:pt x="3219787" y="2740683"/>
                  </a:lnTo>
                  <a:lnTo>
                    <a:pt x="3241874" y="2707036"/>
                  </a:lnTo>
                  <a:lnTo>
                    <a:pt x="3265953" y="2676632"/>
                  </a:lnTo>
                  <a:lnTo>
                    <a:pt x="3294992" y="2654187"/>
                  </a:lnTo>
                  <a:lnTo>
                    <a:pt x="3331960" y="2644415"/>
                  </a:lnTo>
                  <a:lnTo>
                    <a:pt x="3376114" y="2648688"/>
                  </a:lnTo>
                  <a:lnTo>
                    <a:pt x="3406347" y="2664929"/>
                  </a:lnTo>
                  <a:lnTo>
                    <a:pt x="3425151" y="2691350"/>
                  </a:lnTo>
                  <a:lnTo>
                    <a:pt x="3435017" y="2726162"/>
                  </a:lnTo>
                  <a:lnTo>
                    <a:pt x="3438436" y="2767576"/>
                  </a:lnTo>
                  <a:lnTo>
                    <a:pt x="3437900" y="2813803"/>
                  </a:lnTo>
                  <a:lnTo>
                    <a:pt x="3435898" y="2863054"/>
                  </a:lnTo>
                  <a:lnTo>
                    <a:pt x="3438668" y="2909722"/>
                  </a:lnTo>
                  <a:lnTo>
                    <a:pt x="3449191" y="2957264"/>
                  </a:lnTo>
                  <a:lnTo>
                    <a:pt x="3465561" y="3004923"/>
                  </a:lnTo>
                  <a:lnTo>
                    <a:pt x="3485867" y="3051938"/>
                  </a:lnTo>
                  <a:lnTo>
                    <a:pt x="3508201" y="3097550"/>
                  </a:lnTo>
                  <a:lnTo>
                    <a:pt x="3530655" y="3140999"/>
                  </a:lnTo>
                  <a:lnTo>
                    <a:pt x="3554151" y="3182105"/>
                  </a:lnTo>
                  <a:lnTo>
                    <a:pt x="3580714" y="3220641"/>
                  </a:lnTo>
                  <a:lnTo>
                    <a:pt x="3610327" y="3256251"/>
                  </a:lnTo>
                  <a:lnTo>
                    <a:pt x="3642974" y="3288579"/>
                  </a:lnTo>
                  <a:lnTo>
                    <a:pt x="3678639" y="3317267"/>
                  </a:lnTo>
                  <a:lnTo>
                    <a:pt x="3717306" y="3341959"/>
                  </a:lnTo>
                  <a:lnTo>
                    <a:pt x="3758959" y="3362298"/>
                  </a:lnTo>
                  <a:lnTo>
                    <a:pt x="3807719" y="3379295"/>
                  </a:lnTo>
                  <a:lnTo>
                    <a:pt x="3857656" y="3390299"/>
                  </a:lnTo>
                  <a:lnTo>
                    <a:pt x="3908311" y="3395585"/>
                  </a:lnTo>
                  <a:lnTo>
                    <a:pt x="3959225" y="3395428"/>
                  </a:lnTo>
                  <a:lnTo>
                    <a:pt x="4009941" y="3390102"/>
                  </a:lnTo>
                  <a:lnTo>
                    <a:pt x="4059999" y="3379883"/>
                  </a:lnTo>
                  <a:lnTo>
                    <a:pt x="4099959" y="3368138"/>
                  </a:lnTo>
                  <a:lnTo>
                    <a:pt x="4119577" y="3361149"/>
                  </a:lnTo>
                  <a:lnTo>
                    <a:pt x="4138924" y="3353423"/>
                  </a:lnTo>
                </a:path>
              </a:pathLst>
            </a:custGeom>
            <a:ln w="31412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57768" y="6887148"/>
            <a:ext cx="434975" cy="635000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450" spc="110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77636" y="6926442"/>
            <a:ext cx="994734" cy="74605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77636" y="6083478"/>
            <a:ext cx="994734" cy="74605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77636" y="5222894"/>
            <a:ext cx="994734" cy="74216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54682" y="5248175"/>
            <a:ext cx="994734" cy="74605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554682" y="6072475"/>
            <a:ext cx="994734" cy="15030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0631728" y="4991310"/>
            <a:ext cx="994734" cy="100302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631728" y="6124130"/>
            <a:ext cx="994734" cy="78381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631728" y="7037714"/>
            <a:ext cx="994734" cy="7805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0958" y="16494"/>
            <a:ext cx="1453388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70" dirty="0">
                <a:solidFill>
                  <a:srgbClr val="FFFFFF"/>
                </a:solidFill>
              </a:rPr>
              <a:t>Experiments</a:t>
            </a:r>
            <a:r>
              <a:rPr sz="9450" spc="-470" dirty="0">
                <a:solidFill>
                  <a:srgbClr val="FFFFFF"/>
                </a:solidFill>
              </a:rPr>
              <a:t> </a:t>
            </a:r>
            <a:r>
              <a:rPr sz="9450" spc="340" dirty="0">
                <a:solidFill>
                  <a:srgbClr val="FFFFFF"/>
                </a:solidFill>
              </a:rPr>
              <a:t>we’re</a:t>
            </a:r>
            <a:r>
              <a:rPr sz="9450" spc="-470" dirty="0">
                <a:solidFill>
                  <a:srgbClr val="FFFFFF"/>
                </a:solidFill>
              </a:rPr>
              <a:t> </a:t>
            </a:r>
            <a:r>
              <a:rPr sz="9450" spc="395" dirty="0">
                <a:solidFill>
                  <a:srgbClr val="FFFFFF"/>
                </a:solidFill>
              </a:rPr>
              <a:t>running</a:t>
            </a:r>
            <a:endParaRPr sz="94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64374" y="1926642"/>
          <a:ext cx="18702020" cy="7919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25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7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74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69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68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214120">
                <a:tc>
                  <a:txBody>
                    <a:bodyPr/>
                    <a:lstStyle/>
                    <a:p>
                      <a:pPr marL="492759" marR="81915" indent="-400685">
                        <a:lnSpc>
                          <a:spcPct val="107500"/>
                        </a:lnSpc>
                        <a:spcBef>
                          <a:spcPts val="5"/>
                        </a:spcBef>
                      </a:pP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Experiment number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63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5895" algn="ctr">
                        <a:lnSpc>
                          <a:spcPct val="100000"/>
                        </a:lnSpc>
                        <a:spcBef>
                          <a:spcPts val="2540"/>
                        </a:spcBef>
                      </a:pPr>
                      <a:r>
                        <a:rPr sz="3450" b="1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3450" b="1" spc="8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32258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8435" algn="ctr">
                        <a:lnSpc>
                          <a:spcPct val="100000"/>
                        </a:lnSpc>
                        <a:spcBef>
                          <a:spcPts val="2540"/>
                        </a:spcBef>
                      </a:pPr>
                      <a:r>
                        <a:rPr sz="3450" b="1" spc="105" dirty="0">
                          <a:latin typeface="Century Gothic"/>
                          <a:cs typeface="Century Gothic"/>
                        </a:rPr>
                        <a:t>Testing</a:t>
                      </a:r>
                      <a:r>
                        <a:rPr sz="3450" b="1" spc="-23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32258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59105" marR="487045" indent="655955">
                        <a:lnSpc>
                          <a:spcPct val="107500"/>
                        </a:lnSpc>
                        <a:spcBef>
                          <a:spcPts val="5"/>
                        </a:spcBef>
                      </a:pP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Model architecture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63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42644" marR="522605" indent="-348615">
                        <a:lnSpc>
                          <a:spcPct val="107500"/>
                        </a:lnSpc>
                        <a:spcBef>
                          <a:spcPts val="5"/>
                        </a:spcBef>
                      </a:pPr>
                      <a:r>
                        <a:rPr sz="3450" b="1" spc="-30" dirty="0">
                          <a:latin typeface="Century Gothic"/>
                          <a:cs typeface="Century Gothic"/>
                        </a:rPr>
                        <a:t>Number</a:t>
                      </a:r>
                      <a:r>
                        <a:rPr sz="3450" b="1" spc="-19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135" dirty="0">
                          <a:latin typeface="Century Gothic"/>
                          <a:cs typeface="Century Gothic"/>
                        </a:rPr>
                        <a:t>of </a:t>
                      </a: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epochs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63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-50" dirty="0">
                          <a:latin typeface="Calibri"/>
                          <a:cs typeface="Calibri"/>
                        </a:rPr>
                        <a:t>1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2647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17589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95" dirty="0">
                          <a:latin typeface="Calibri"/>
                          <a:cs typeface="Calibri"/>
                        </a:rPr>
                        <a:t>Pizza,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45" dirty="0">
                          <a:latin typeface="Calibri"/>
                          <a:cs typeface="Calibri"/>
                        </a:rPr>
                        <a:t>Steak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95" dirty="0">
                          <a:latin typeface="Calibri"/>
                          <a:cs typeface="Calibri"/>
                        </a:rPr>
                        <a:t>Sushi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95" dirty="0">
                          <a:latin typeface="Century Gothic"/>
                          <a:cs typeface="Century Gothic"/>
                        </a:rPr>
                        <a:t>10%</a:t>
                      </a:r>
                      <a:r>
                        <a:rPr sz="1950" b="1" spc="-8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1950">
                        <a:latin typeface="Century Gothic"/>
                        <a:cs typeface="Century Gothic"/>
                      </a:endParaRPr>
                    </a:p>
                  </a:txBody>
                  <a:tcPr marL="0" marR="0" marT="2647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17843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95" dirty="0">
                          <a:latin typeface="Calibri"/>
                          <a:cs typeface="Calibri"/>
                        </a:rPr>
                        <a:t>Pizza,</a:t>
                      </a:r>
                      <a:r>
                        <a:rPr sz="19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45" dirty="0">
                          <a:latin typeface="Calibri"/>
                          <a:cs typeface="Calibri"/>
                        </a:rPr>
                        <a:t>Steak</a:t>
                      </a:r>
                      <a:r>
                        <a:rPr sz="195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95" dirty="0">
                          <a:latin typeface="Calibri"/>
                          <a:cs typeface="Calibri"/>
                        </a:rPr>
                        <a:t>Sushi</a:t>
                      </a:r>
                      <a:r>
                        <a:rPr sz="195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dirty="0">
                          <a:latin typeface="Calibri"/>
                          <a:cs typeface="Calibri"/>
                        </a:rPr>
                        <a:t>10%</a:t>
                      </a:r>
                      <a:r>
                        <a:rPr sz="195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35" dirty="0">
                          <a:latin typeface="Calibri"/>
                          <a:cs typeface="Calibri"/>
                        </a:rPr>
                        <a:t>testing</a:t>
                      </a:r>
                      <a:r>
                        <a:rPr sz="195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14" dirty="0">
                          <a:latin typeface="Calibri"/>
                          <a:cs typeface="Calibri"/>
                        </a:rPr>
                        <a:t>data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2647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spc="-10" dirty="0">
                          <a:latin typeface="Arial"/>
                          <a:cs typeface="Arial"/>
                        </a:rPr>
                        <a:t>EffNetB0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sz="2050" spc="40" dirty="0">
                          <a:latin typeface="Calibri"/>
                          <a:cs typeface="Calibri"/>
                        </a:rPr>
                        <a:t>5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24892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65" dirty="0">
                          <a:latin typeface="Calibri"/>
                          <a:cs typeface="Calibri"/>
                        </a:rPr>
                        <a:t>2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2647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589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95" dirty="0">
                          <a:latin typeface="Calibri"/>
                          <a:cs typeface="Calibri"/>
                        </a:rPr>
                        <a:t>Pizza,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45" dirty="0">
                          <a:latin typeface="Calibri"/>
                          <a:cs typeface="Calibri"/>
                        </a:rPr>
                        <a:t>Steak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95" dirty="0">
                          <a:latin typeface="Calibri"/>
                          <a:cs typeface="Calibri"/>
                        </a:rPr>
                        <a:t>Sushi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95" dirty="0">
                          <a:latin typeface="Century Gothic"/>
                          <a:cs typeface="Century Gothic"/>
                        </a:rPr>
                        <a:t>10%</a:t>
                      </a:r>
                      <a:r>
                        <a:rPr sz="1950" b="1" spc="-8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1950">
                        <a:latin typeface="Century Gothic"/>
                        <a:cs typeface="Century Gothic"/>
                      </a:endParaRPr>
                    </a:p>
                  </a:txBody>
                  <a:tcPr marL="0" marR="0" marT="2647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843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dirty="0">
                          <a:latin typeface="Arial"/>
                          <a:cs typeface="Arial"/>
                        </a:rPr>
                        <a:t>Same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spc="-10" dirty="0">
                          <a:latin typeface="Arial"/>
                          <a:cs typeface="Arial"/>
                        </a:rPr>
                        <a:t>EffNetB2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sz="2050" spc="40" dirty="0">
                          <a:latin typeface="Calibri"/>
                          <a:cs typeface="Calibri"/>
                        </a:rPr>
                        <a:t>5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24892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65" dirty="0">
                          <a:latin typeface="Calibri"/>
                          <a:cs typeface="Calibri"/>
                        </a:rPr>
                        <a:t>3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2647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17589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95" dirty="0">
                          <a:latin typeface="Calibri"/>
                          <a:cs typeface="Calibri"/>
                        </a:rPr>
                        <a:t>Pizza,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45" dirty="0">
                          <a:latin typeface="Calibri"/>
                          <a:cs typeface="Calibri"/>
                        </a:rPr>
                        <a:t>Steak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95" dirty="0">
                          <a:latin typeface="Calibri"/>
                          <a:cs typeface="Calibri"/>
                        </a:rPr>
                        <a:t>Sushi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95" dirty="0">
                          <a:latin typeface="Century Gothic"/>
                          <a:cs typeface="Century Gothic"/>
                        </a:rPr>
                        <a:t>10%</a:t>
                      </a:r>
                      <a:r>
                        <a:rPr sz="1950" b="1" spc="-8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1950">
                        <a:latin typeface="Century Gothic"/>
                        <a:cs typeface="Century Gothic"/>
                      </a:endParaRPr>
                    </a:p>
                  </a:txBody>
                  <a:tcPr marL="0" marR="0" marT="2647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17843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dirty="0">
                          <a:latin typeface="Arial"/>
                          <a:cs typeface="Arial"/>
                        </a:rPr>
                        <a:t>Same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spc="-10" dirty="0">
                          <a:latin typeface="Arial"/>
                          <a:cs typeface="Arial"/>
                        </a:rPr>
                        <a:t>EffNetB0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sz="2050" spc="-25" dirty="0">
                          <a:latin typeface="Calibri"/>
                          <a:cs typeface="Calibri"/>
                        </a:rPr>
                        <a:t>10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24892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105" dirty="0">
                          <a:latin typeface="Calibri"/>
                          <a:cs typeface="Calibri"/>
                        </a:rPr>
                        <a:t>4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2647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589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95" dirty="0">
                          <a:latin typeface="Calibri"/>
                          <a:cs typeface="Calibri"/>
                        </a:rPr>
                        <a:t>Pizza,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45" dirty="0">
                          <a:latin typeface="Calibri"/>
                          <a:cs typeface="Calibri"/>
                        </a:rPr>
                        <a:t>Steak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95" dirty="0">
                          <a:latin typeface="Calibri"/>
                          <a:cs typeface="Calibri"/>
                        </a:rPr>
                        <a:t>Sushi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95" dirty="0">
                          <a:latin typeface="Century Gothic"/>
                          <a:cs typeface="Century Gothic"/>
                        </a:rPr>
                        <a:t>10%</a:t>
                      </a:r>
                      <a:r>
                        <a:rPr sz="1950" b="1" spc="-8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1950">
                        <a:latin typeface="Century Gothic"/>
                        <a:cs typeface="Century Gothic"/>
                      </a:endParaRPr>
                    </a:p>
                  </a:txBody>
                  <a:tcPr marL="0" marR="0" marT="2647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843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dirty="0">
                          <a:latin typeface="Arial"/>
                          <a:cs typeface="Arial"/>
                        </a:rPr>
                        <a:t>Same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spc="-10" dirty="0">
                          <a:latin typeface="Arial"/>
                          <a:cs typeface="Arial"/>
                        </a:rPr>
                        <a:t>EffNetB2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sz="2050" spc="-25" dirty="0">
                          <a:latin typeface="Calibri"/>
                          <a:cs typeface="Calibri"/>
                        </a:rPr>
                        <a:t>10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24892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45" dirty="0">
                          <a:latin typeface="Calibri"/>
                          <a:cs typeface="Calibri"/>
                        </a:rPr>
                        <a:t>5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2647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17589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95" dirty="0">
                          <a:latin typeface="Calibri"/>
                          <a:cs typeface="Calibri"/>
                        </a:rPr>
                        <a:t>Pizza,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45" dirty="0">
                          <a:latin typeface="Calibri"/>
                          <a:cs typeface="Calibri"/>
                        </a:rPr>
                        <a:t>Steak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95" dirty="0">
                          <a:latin typeface="Calibri"/>
                          <a:cs typeface="Calibri"/>
                        </a:rPr>
                        <a:t>Sushi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20%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1950">
                        <a:latin typeface="Century Gothic"/>
                        <a:cs typeface="Century Gothic"/>
                      </a:endParaRPr>
                    </a:p>
                  </a:txBody>
                  <a:tcPr marL="0" marR="0" marT="2647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17843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dirty="0">
                          <a:latin typeface="Arial"/>
                          <a:cs typeface="Arial"/>
                        </a:rPr>
                        <a:t>Same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spc="-10" dirty="0">
                          <a:latin typeface="Arial"/>
                          <a:cs typeface="Arial"/>
                        </a:rPr>
                        <a:t>EffNetB0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sz="2050" spc="40" dirty="0">
                          <a:latin typeface="Calibri"/>
                          <a:cs typeface="Calibri"/>
                        </a:rPr>
                        <a:t>5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24892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105" dirty="0">
                          <a:latin typeface="Calibri"/>
                          <a:cs typeface="Calibri"/>
                        </a:rPr>
                        <a:t>6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2647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589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95" dirty="0">
                          <a:latin typeface="Calibri"/>
                          <a:cs typeface="Calibri"/>
                        </a:rPr>
                        <a:t>Pizza,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45" dirty="0">
                          <a:latin typeface="Calibri"/>
                          <a:cs typeface="Calibri"/>
                        </a:rPr>
                        <a:t>Steak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95" dirty="0">
                          <a:latin typeface="Calibri"/>
                          <a:cs typeface="Calibri"/>
                        </a:rPr>
                        <a:t>Sushi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20%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1950">
                        <a:latin typeface="Century Gothic"/>
                        <a:cs typeface="Century Gothic"/>
                      </a:endParaRPr>
                    </a:p>
                  </a:txBody>
                  <a:tcPr marL="0" marR="0" marT="2647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843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dirty="0">
                          <a:latin typeface="Arial"/>
                          <a:cs typeface="Arial"/>
                        </a:rPr>
                        <a:t>Same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spc="-10" dirty="0">
                          <a:latin typeface="Arial"/>
                          <a:cs typeface="Arial"/>
                        </a:rPr>
                        <a:t>EffNetB2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sz="2050" spc="40" dirty="0">
                          <a:latin typeface="Calibri"/>
                          <a:cs typeface="Calibri"/>
                        </a:rPr>
                        <a:t>5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24892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25" dirty="0">
                          <a:latin typeface="Calibri"/>
                          <a:cs typeface="Calibri"/>
                        </a:rPr>
                        <a:t>7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2647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17589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95" dirty="0">
                          <a:latin typeface="Calibri"/>
                          <a:cs typeface="Calibri"/>
                        </a:rPr>
                        <a:t>Pizza,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45" dirty="0">
                          <a:latin typeface="Calibri"/>
                          <a:cs typeface="Calibri"/>
                        </a:rPr>
                        <a:t>Steak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95" dirty="0">
                          <a:latin typeface="Calibri"/>
                          <a:cs typeface="Calibri"/>
                        </a:rPr>
                        <a:t>Sushi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20%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1950">
                        <a:latin typeface="Century Gothic"/>
                        <a:cs typeface="Century Gothic"/>
                      </a:endParaRPr>
                    </a:p>
                  </a:txBody>
                  <a:tcPr marL="0" marR="0" marT="2647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17843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dirty="0">
                          <a:latin typeface="Arial"/>
                          <a:cs typeface="Arial"/>
                        </a:rPr>
                        <a:t>Same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spc="-10" dirty="0">
                          <a:latin typeface="Arial"/>
                          <a:cs typeface="Arial"/>
                        </a:rPr>
                        <a:t>EffNetB0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sz="2050" spc="-25" dirty="0">
                          <a:latin typeface="Calibri"/>
                          <a:cs typeface="Calibri"/>
                        </a:rPr>
                        <a:t>10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24892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38200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105" dirty="0">
                          <a:latin typeface="Calibri"/>
                          <a:cs typeface="Calibri"/>
                        </a:rPr>
                        <a:t>8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2647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5895" algn="ctr">
                        <a:lnSpc>
                          <a:spcPct val="100000"/>
                        </a:lnSpc>
                        <a:spcBef>
                          <a:spcPts val="2085"/>
                        </a:spcBef>
                      </a:pPr>
                      <a:r>
                        <a:rPr sz="1950" spc="95" dirty="0">
                          <a:latin typeface="Calibri"/>
                          <a:cs typeface="Calibri"/>
                        </a:rPr>
                        <a:t>Pizza,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145" dirty="0">
                          <a:latin typeface="Calibri"/>
                          <a:cs typeface="Calibri"/>
                        </a:rPr>
                        <a:t>Steak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spc="95" dirty="0">
                          <a:latin typeface="Calibri"/>
                          <a:cs typeface="Calibri"/>
                        </a:rPr>
                        <a:t>Sushi</a:t>
                      </a:r>
                      <a:r>
                        <a:rPr sz="195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20%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1950" b="1" spc="-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1950" b="1" spc="-20" dirty="0">
                          <a:latin typeface="Century Gothic"/>
                          <a:cs typeface="Century Gothic"/>
                        </a:rPr>
                        <a:t>data</a:t>
                      </a:r>
                      <a:endParaRPr sz="1950">
                        <a:latin typeface="Century Gothic"/>
                        <a:cs typeface="Century Gothic"/>
                      </a:endParaRPr>
                    </a:p>
                  </a:txBody>
                  <a:tcPr marL="0" marR="0" marT="2647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843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dirty="0">
                          <a:latin typeface="Arial"/>
                          <a:cs typeface="Arial"/>
                        </a:rPr>
                        <a:t>Same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5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050" spc="-50" dirty="0">
                          <a:latin typeface="Arial"/>
                          <a:cs typeface="Arial"/>
                        </a:rPr>
                        <a:t> 1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85"/>
                        </a:spcBef>
                      </a:pPr>
                      <a:r>
                        <a:rPr sz="2050" spc="-10" dirty="0">
                          <a:latin typeface="Arial"/>
                          <a:cs typeface="Arial"/>
                        </a:rPr>
                        <a:t>EffNetB2</a:t>
                      </a:r>
                      <a:endParaRPr sz="2050">
                        <a:latin typeface="Arial"/>
                        <a:cs typeface="Arial"/>
                      </a:endParaRPr>
                    </a:p>
                  </a:txBody>
                  <a:tcPr marL="0" marR="0" marT="2520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1960"/>
                        </a:spcBef>
                      </a:pPr>
                      <a:r>
                        <a:rPr sz="2050" spc="-25" dirty="0">
                          <a:latin typeface="Calibri"/>
                          <a:cs typeface="Calibri"/>
                        </a:rPr>
                        <a:t>10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24892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250326" y="9902997"/>
            <a:ext cx="1765554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19680" marR="5080" indent="-2507615">
              <a:lnSpc>
                <a:spcPct val="109400"/>
              </a:lnSpc>
              <a:spcBef>
                <a:spcPts val="95"/>
              </a:spcBef>
            </a:pPr>
            <a:r>
              <a:rPr sz="2450" b="1" dirty="0">
                <a:solidFill>
                  <a:srgbClr val="FFFFFF"/>
                </a:solidFill>
                <a:latin typeface="Century Gothic"/>
                <a:cs typeface="Century Gothic"/>
              </a:rPr>
              <a:t>Note:</a:t>
            </a:r>
            <a:r>
              <a:rPr sz="2450" b="1" spc="-1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Calibri"/>
                <a:cs typeface="Calibri"/>
              </a:rPr>
              <a:t>experiments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testing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(to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keep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consistent).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notice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Calibri"/>
                <a:cs typeface="Calibri"/>
              </a:rPr>
              <a:t>experiment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450" spc="114" dirty="0">
                <a:solidFill>
                  <a:srgbClr val="FFFFFF"/>
                </a:solidFill>
                <a:latin typeface="Calibri"/>
                <a:cs typeface="Calibri"/>
              </a:rPr>
              <a:t>smallest,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consecutive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Calibri"/>
                <a:cs typeface="Calibri"/>
              </a:rPr>
              <a:t>experiment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0" dirty="0">
                <a:solidFill>
                  <a:srgbClr val="FFFFFF"/>
                </a:solidFill>
                <a:latin typeface="Calibri"/>
                <a:cs typeface="Calibri"/>
              </a:rPr>
              <a:t>increases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4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7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68484" y="2007422"/>
            <a:ext cx="13167360" cy="8385809"/>
            <a:chOff x="3468484" y="2007422"/>
            <a:chExt cx="13167360" cy="83858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8484" y="2007422"/>
              <a:ext cx="13167127" cy="838577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20050" y="6390911"/>
              <a:ext cx="8032750" cy="228600"/>
            </a:xfrm>
            <a:custGeom>
              <a:avLst/>
              <a:gdLst/>
              <a:ahLst/>
              <a:cxnLst/>
              <a:rect l="l" t="t" r="r" b="b"/>
              <a:pathLst>
                <a:path w="8032750" h="228600">
                  <a:moveTo>
                    <a:pt x="174453" y="0"/>
                  </a:moveTo>
                  <a:lnTo>
                    <a:pt x="7857880" y="0"/>
                  </a:lnTo>
                  <a:lnTo>
                    <a:pt x="7891570" y="107"/>
                  </a:lnTo>
                  <a:lnTo>
                    <a:pt x="7940320" y="2903"/>
                  </a:lnTo>
                  <a:lnTo>
                    <a:pt x="7979651" y="17949"/>
                  </a:lnTo>
                  <a:lnTo>
                    <a:pt x="8014383" y="52681"/>
                  </a:lnTo>
                  <a:lnTo>
                    <a:pt x="8030598" y="94304"/>
                  </a:lnTo>
                  <a:lnTo>
                    <a:pt x="8032332" y="114121"/>
                  </a:lnTo>
                  <a:lnTo>
                    <a:pt x="8031897" y="124077"/>
                  </a:lnTo>
                  <a:lnTo>
                    <a:pt x="8014383" y="175561"/>
                  </a:lnTo>
                  <a:lnTo>
                    <a:pt x="7979651" y="210293"/>
                  </a:lnTo>
                  <a:lnTo>
                    <a:pt x="7940320" y="225339"/>
                  </a:lnTo>
                  <a:lnTo>
                    <a:pt x="7891570" y="228135"/>
                  </a:lnTo>
                  <a:lnTo>
                    <a:pt x="7857880" y="228242"/>
                  </a:lnTo>
                  <a:lnTo>
                    <a:pt x="174453" y="228242"/>
                  </a:lnTo>
                  <a:lnTo>
                    <a:pt x="113592" y="227382"/>
                  </a:lnTo>
                  <a:lnTo>
                    <a:pt x="75089" y="221360"/>
                  </a:lnTo>
                  <a:lnTo>
                    <a:pt x="33425" y="194817"/>
                  </a:lnTo>
                  <a:lnTo>
                    <a:pt x="6882" y="153153"/>
                  </a:lnTo>
                  <a:lnTo>
                    <a:pt x="0" y="114121"/>
                  </a:lnTo>
                  <a:lnTo>
                    <a:pt x="435" y="104165"/>
                  </a:lnTo>
                  <a:lnTo>
                    <a:pt x="17949" y="52681"/>
                  </a:lnTo>
                  <a:lnTo>
                    <a:pt x="52681" y="17949"/>
                  </a:lnTo>
                  <a:lnTo>
                    <a:pt x="92012" y="2903"/>
                  </a:lnTo>
                  <a:lnTo>
                    <a:pt x="140762" y="107"/>
                  </a:lnTo>
                  <a:lnTo>
                    <a:pt x="17445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387" rIns="0" bIns="0" rtlCol="0">
            <a:spAutoFit/>
          </a:bodyPr>
          <a:lstStyle/>
          <a:p>
            <a:pPr marL="4279900">
              <a:lnSpc>
                <a:spcPct val="100000"/>
              </a:lnSpc>
              <a:spcBef>
                <a:spcPts val="135"/>
              </a:spcBef>
            </a:pPr>
            <a:r>
              <a:rPr sz="9350" spc="585" dirty="0">
                <a:solidFill>
                  <a:srgbClr val="FFFFFF"/>
                </a:solidFill>
              </a:rPr>
              <a:t>Inspecting</a:t>
            </a:r>
            <a:r>
              <a:rPr sz="9350" spc="-470" dirty="0">
                <a:solidFill>
                  <a:srgbClr val="FFFFFF"/>
                </a:solidFill>
              </a:rPr>
              <a:t> </a:t>
            </a:r>
            <a:r>
              <a:rPr sz="9350" spc="650" dirty="0"/>
              <a:t>test</a:t>
            </a:r>
            <a:r>
              <a:rPr sz="9350" spc="-470" dirty="0"/>
              <a:t> </a:t>
            </a:r>
            <a:r>
              <a:rPr sz="9350" spc="470" dirty="0"/>
              <a:t>loss</a:t>
            </a:r>
            <a:endParaRPr sz="93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89422" y="2129691"/>
            <a:ext cx="13125450" cy="7538084"/>
            <a:chOff x="3489422" y="2129691"/>
            <a:chExt cx="13125450" cy="75380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422" y="2129691"/>
              <a:ext cx="13125108" cy="753779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34419" y="8661244"/>
              <a:ext cx="8193405" cy="228600"/>
            </a:xfrm>
            <a:custGeom>
              <a:avLst/>
              <a:gdLst/>
              <a:ahLst/>
              <a:cxnLst/>
              <a:rect l="l" t="t" r="r" b="b"/>
              <a:pathLst>
                <a:path w="8193405" h="228600">
                  <a:moveTo>
                    <a:pt x="174453" y="0"/>
                  </a:moveTo>
                  <a:lnTo>
                    <a:pt x="8018599" y="0"/>
                  </a:lnTo>
                  <a:lnTo>
                    <a:pt x="8052290" y="107"/>
                  </a:lnTo>
                  <a:lnTo>
                    <a:pt x="8101040" y="2903"/>
                  </a:lnTo>
                  <a:lnTo>
                    <a:pt x="8140371" y="17949"/>
                  </a:lnTo>
                  <a:lnTo>
                    <a:pt x="8175103" y="52681"/>
                  </a:lnTo>
                  <a:lnTo>
                    <a:pt x="8191319" y="94304"/>
                  </a:lnTo>
                  <a:lnTo>
                    <a:pt x="8193053" y="114121"/>
                  </a:lnTo>
                  <a:lnTo>
                    <a:pt x="8192617" y="124077"/>
                  </a:lnTo>
                  <a:lnTo>
                    <a:pt x="8175103" y="175561"/>
                  </a:lnTo>
                  <a:lnTo>
                    <a:pt x="8140371" y="210293"/>
                  </a:lnTo>
                  <a:lnTo>
                    <a:pt x="8101040" y="225339"/>
                  </a:lnTo>
                  <a:lnTo>
                    <a:pt x="8052290" y="228135"/>
                  </a:lnTo>
                  <a:lnTo>
                    <a:pt x="8018599" y="228242"/>
                  </a:lnTo>
                  <a:lnTo>
                    <a:pt x="174453" y="228242"/>
                  </a:lnTo>
                  <a:lnTo>
                    <a:pt x="113592" y="227382"/>
                  </a:lnTo>
                  <a:lnTo>
                    <a:pt x="75089" y="221360"/>
                  </a:lnTo>
                  <a:lnTo>
                    <a:pt x="33425" y="194817"/>
                  </a:lnTo>
                  <a:lnTo>
                    <a:pt x="6882" y="153153"/>
                  </a:lnTo>
                  <a:lnTo>
                    <a:pt x="0" y="114121"/>
                  </a:lnTo>
                  <a:lnTo>
                    <a:pt x="435" y="104165"/>
                  </a:lnTo>
                  <a:lnTo>
                    <a:pt x="17949" y="52681"/>
                  </a:lnTo>
                  <a:lnTo>
                    <a:pt x="52681" y="17949"/>
                  </a:lnTo>
                  <a:lnTo>
                    <a:pt x="92012" y="2903"/>
                  </a:lnTo>
                  <a:lnTo>
                    <a:pt x="140762" y="107"/>
                  </a:lnTo>
                  <a:lnTo>
                    <a:pt x="17445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387" rIns="0" bIns="0" rtlCol="0">
            <a:spAutoFit/>
          </a:bodyPr>
          <a:lstStyle/>
          <a:p>
            <a:pPr marL="2853690">
              <a:lnSpc>
                <a:spcPct val="100000"/>
              </a:lnSpc>
              <a:spcBef>
                <a:spcPts val="135"/>
              </a:spcBef>
            </a:pPr>
            <a:r>
              <a:rPr sz="9350" spc="585" dirty="0">
                <a:solidFill>
                  <a:srgbClr val="FFFFFF"/>
                </a:solidFill>
              </a:rPr>
              <a:t>Inspecting</a:t>
            </a:r>
            <a:r>
              <a:rPr sz="9350" spc="-470" dirty="0">
                <a:solidFill>
                  <a:srgbClr val="FFFFFF"/>
                </a:solidFill>
              </a:rPr>
              <a:t> </a:t>
            </a:r>
            <a:r>
              <a:rPr sz="9350" spc="650" dirty="0"/>
              <a:t>test</a:t>
            </a:r>
            <a:r>
              <a:rPr sz="9350" spc="-470" dirty="0"/>
              <a:t> </a:t>
            </a:r>
            <a:r>
              <a:rPr sz="9350" spc="675" dirty="0"/>
              <a:t>accuracy</a:t>
            </a:r>
            <a:endParaRPr sz="93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3087" y="1786916"/>
            <a:ext cx="11943715" cy="8580120"/>
            <a:chOff x="4443087" y="1786916"/>
            <a:chExt cx="11943715" cy="8580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3087" y="1796534"/>
              <a:ext cx="11943636" cy="85700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049441" y="1813093"/>
              <a:ext cx="942340" cy="731520"/>
            </a:xfrm>
            <a:custGeom>
              <a:avLst/>
              <a:gdLst/>
              <a:ahLst/>
              <a:cxnLst/>
              <a:rect l="l" t="t" r="r" b="b"/>
              <a:pathLst>
                <a:path w="942340" h="731519">
                  <a:moveTo>
                    <a:pt x="66795" y="731311"/>
                  </a:moveTo>
                  <a:lnTo>
                    <a:pt x="875418" y="731311"/>
                  </a:lnTo>
                  <a:lnTo>
                    <a:pt x="888710" y="731259"/>
                  </a:lnTo>
                  <a:lnTo>
                    <a:pt x="929476" y="718573"/>
                  </a:lnTo>
                  <a:lnTo>
                    <a:pt x="942162" y="677807"/>
                  </a:lnTo>
                  <a:lnTo>
                    <a:pt x="942214" y="664515"/>
                  </a:lnTo>
                  <a:lnTo>
                    <a:pt x="942214" y="66795"/>
                  </a:lnTo>
                  <a:lnTo>
                    <a:pt x="938940" y="27593"/>
                  </a:lnTo>
                  <a:lnTo>
                    <a:pt x="907943" y="1380"/>
                  </a:lnTo>
                  <a:lnTo>
                    <a:pt x="875418" y="0"/>
                  </a:lnTo>
                  <a:lnTo>
                    <a:pt x="66795" y="0"/>
                  </a:lnTo>
                  <a:lnTo>
                    <a:pt x="27593" y="3273"/>
                  </a:lnTo>
                  <a:lnTo>
                    <a:pt x="1380" y="34270"/>
                  </a:lnTo>
                  <a:lnTo>
                    <a:pt x="0" y="66795"/>
                  </a:lnTo>
                  <a:lnTo>
                    <a:pt x="0" y="664515"/>
                  </a:lnTo>
                  <a:lnTo>
                    <a:pt x="3273" y="703717"/>
                  </a:lnTo>
                  <a:lnTo>
                    <a:pt x="34270" y="729930"/>
                  </a:lnTo>
                  <a:lnTo>
                    <a:pt x="66795" y="731311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6759" rIns="0" bIns="0" rtlCol="0">
            <a:spAutoFit/>
          </a:bodyPr>
          <a:lstStyle/>
          <a:p>
            <a:pPr marL="774065">
              <a:lnSpc>
                <a:spcPct val="100000"/>
              </a:lnSpc>
              <a:spcBef>
                <a:spcPts val="110"/>
              </a:spcBef>
            </a:pPr>
            <a:r>
              <a:rPr spc="540" dirty="0">
                <a:solidFill>
                  <a:srgbClr val="FFFFFF"/>
                </a:solidFill>
              </a:rPr>
              <a:t>Inspecting</a:t>
            </a:r>
            <a:r>
              <a:rPr spc="-465" dirty="0">
                <a:solidFill>
                  <a:srgbClr val="FFFFFF"/>
                </a:solidFill>
              </a:rPr>
              <a:t> </a:t>
            </a:r>
            <a:r>
              <a:rPr spc="560" dirty="0"/>
              <a:t>the</a:t>
            </a:r>
            <a:r>
              <a:rPr spc="-459" dirty="0"/>
              <a:t> </a:t>
            </a:r>
            <a:r>
              <a:rPr spc="575" dirty="0"/>
              <a:t>model</a:t>
            </a:r>
            <a:r>
              <a:rPr spc="-459" dirty="0"/>
              <a:t> </a:t>
            </a:r>
            <a:r>
              <a:rPr spc="459" dirty="0"/>
              <a:t>architecture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296" y="-18404"/>
            <a:ext cx="1415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b="1" spc="180" dirty="0">
                <a:solidFill>
                  <a:srgbClr val="FFFFFF"/>
                </a:solidFill>
                <a:latin typeface="Century Gothic"/>
                <a:cs typeface="Century Gothic"/>
              </a:rPr>
              <a:t>Where</a:t>
            </a:r>
            <a:r>
              <a:rPr sz="9450" b="1" spc="-6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540" dirty="0">
                <a:solidFill>
                  <a:srgbClr val="FFFFFF"/>
                </a:solidFill>
                <a:latin typeface="Century Gothic"/>
                <a:cs typeface="Century Gothic"/>
              </a:rPr>
              <a:t>can</a:t>
            </a:r>
            <a:r>
              <a:rPr sz="9450" b="1" spc="-6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220" dirty="0">
                <a:solidFill>
                  <a:srgbClr val="FFFFFF"/>
                </a:solidFill>
                <a:latin typeface="Century Gothic"/>
                <a:cs typeface="Century Gothic"/>
              </a:rPr>
              <a:t>you</a:t>
            </a:r>
            <a:r>
              <a:rPr sz="9450" b="1" spc="-6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125" dirty="0">
                <a:solidFill>
                  <a:srgbClr val="FFFFFF"/>
                </a:solidFill>
                <a:latin typeface="Century Gothic"/>
                <a:cs typeface="Century Gothic"/>
              </a:rPr>
              <a:t>get</a:t>
            </a:r>
            <a:r>
              <a:rPr sz="9450" b="1" spc="-6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160" dirty="0">
                <a:solidFill>
                  <a:srgbClr val="FFFFFF"/>
                </a:solidFill>
                <a:latin typeface="Century Gothic"/>
                <a:cs typeface="Century Gothic"/>
              </a:rPr>
              <a:t>help?</a:t>
            </a:r>
            <a:endParaRPr sz="945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06400" indent="-404495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250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0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3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1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yourself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05" dirty="0">
                <a:solidFill>
                  <a:srgbClr val="FFFFFF"/>
                </a:solidFill>
                <a:latin typeface="Calibri"/>
                <a:cs typeface="Calibri"/>
              </a:rPr>
              <a:t>Press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7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80" dirty="0">
                <a:solidFill>
                  <a:srgbClr val="FFFFFF"/>
                </a:solidFill>
                <a:latin typeface="Calibri"/>
                <a:cs typeface="Calibri"/>
              </a:rPr>
              <a:t>CMD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4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docstring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55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4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19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20" dirty="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465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endParaRPr sz="42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96132" y="3418504"/>
            <a:ext cx="7127875" cy="2160270"/>
            <a:chOff x="8096132" y="3418504"/>
            <a:chExt cx="7127875" cy="2160270"/>
          </a:xfrm>
        </p:grpSpPr>
        <p:sp>
          <p:nvSpPr>
            <p:cNvPr id="5" name="object 5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601585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3256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492764" y="5974987"/>
            <a:ext cx="11459845" cy="5062855"/>
            <a:chOff x="3492764" y="5974987"/>
            <a:chExt cx="11459845" cy="50628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8271" y="5974987"/>
              <a:ext cx="4764252" cy="11622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73776" y="665141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03995" y="845631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4"/>
                  </a:lnTo>
                  <a:lnTo>
                    <a:pt x="110499" y="76083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84265" y="6633500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78823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2764" y="7749216"/>
              <a:ext cx="4691394" cy="328843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 rot="120000">
            <a:off x="15087964" y="2464110"/>
            <a:ext cx="354140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“If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09" baseline="1133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doubt,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97" baseline="-2267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-340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80" baseline="-3401" dirty="0">
                <a:solidFill>
                  <a:srgbClr val="FFFFFF"/>
                </a:solidFill>
                <a:latin typeface="Arial"/>
                <a:cs typeface="Arial"/>
              </a:rPr>
              <a:t>code”</a:t>
            </a:r>
            <a:endParaRPr sz="3675" baseline="-3401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973455" y="1479842"/>
            <a:ext cx="10032365" cy="5668010"/>
            <a:chOff x="9973455" y="1479842"/>
            <a:chExt cx="10032365" cy="566801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61454" y="3908421"/>
              <a:ext cx="4843843" cy="32391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3455" y="1479842"/>
              <a:ext cx="5193947" cy="360029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301994" y="10800861"/>
            <a:ext cx="707770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6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6"/>
              </a:rPr>
              <a:t>deep-</a:t>
            </a:r>
            <a:r>
              <a:rPr sz="165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6"/>
              </a:rPr>
              <a:t>learning/discussions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72959" y="7722361"/>
            <a:ext cx="14212569" cy="3419475"/>
            <a:chOff x="2072959" y="7722361"/>
            <a:chExt cx="14212569" cy="3419475"/>
          </a:xfrm>
        </p:grpSpPr>
        <p:sp>
          <p:nvSpPr>
            <p:cNvPr id="22" name="object 22"/>
            <p:cNvSpPr/>
            <p:nvPr/>
          </p:nvSpPr>
          <p:spPr>
            <a:xfrm>
              <a:off x="2083430" y="8715559"/>
              <a:ext cx="1304925" cy="292100"/>
            </a:xfrm>
            <a:custGeom>
              <a:avLst/>
              <a:gdLst/>
              <a:ahLst/>
              <a:cxnLst/>
              <a:rect l="l" t="t" r="r" b="b"/>
              <a:pathLst>
                <a:path w="1304925" h="292100">
                  <a:moveTo>
                    <a:pt x="0" y="0"/>
                  </a:moveTo>
                  <a:lnTo>
                    <a:pt x="1294364" y="289256"/>
                  </a:lnTo>
                  <a:lnTo>
                    <a:pt x="1304583" y="291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66834" y="8955765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22" y="0"/>
                  </a:moveTo>
                  <a:lnTo>
                    <a:pt x="0" y="98100"/>
                  </a:lnTo>
                  <a:lnTo>
                    <a:pt x="109062" y="70972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6010" y="7722361"/>
              <a:ext cx="5289463" cy="3419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>
                <a:solidFill>
                  <a:srgbClr val="FFFFFF"/>
                </a:solidFill>
              </a:rPr>
              <a:t>“What</a:t>
            </a:r>
            <a:r>
              <a:rPr sz="9450" spc="-495" dirty="0">
                <a:solidFill>
                  <a:srgbClr val="FFFFFF"/>
                </a:solidFill>
              </a:rPr>
              <a:t> </a:t>
            </a:r>
            <a:r>
              <a:rPr sz="9450" spc="355" dirty="0">
                <a:solidFill>
                  <a:srgbClr val="FFFFFF"/>
                </a:solidFill>
              </a:rPr>
              <a:t>is</a:t>
            </a:r>
            <a:r>
              <a:rPr sz="9450" spc="-490" dirty="0">
                <a:solidFill>
                  <a:srgbClr val="FFFFFF"/>
                </a:solidFill>
              </a:rPr>
              <a:t> </a:t>
            </a:r>
            <a:r>
              <a:rPr sz="9450" spc="550" dirty="0">
                <a:solidFill>
                  <a:srgbClr val="FFFFFF"/>
                </a:solidFill>
              </a:rPr>
              <a:t>experiment</a:t>
            </a:r>
            <a:r>
              <a:rPr sz="9450" spc="-495" dirty="0">
                <a:solidFill>
                  <a:srgbClr val="FFFFFF"/>
                </a:solidFill>
              </a:rPr>
              <a:t> </a:t>
            </a:r>
            <a:r>
              <a:rPr sz="9450" spc="540" dirty="0">
                <a:solidFill>
                  <a:srgbClr val="FFFFFF"/>
                </a:solidFill>
              </a:rPr>
              <a:t>tracking?”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1965776" y="7830787"/>
            <a:ext cx="116046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33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2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00" dirty="0">
                <a:solidFill>
                  <a:srgbClr val="FFFFFF"/>
                </a:solidFill>
                <a:latin typeface="Calibri"/>
                <a:cs typeface="Calibri"/>
              </a:rPr>
              <a:t>know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6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35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5" dirty="0">
                <a:solidFill>
                  <a:srgbClr val="FFFFFF"/>
                </a:solidFill>
                <a:latin typeface="Calibri"/>
                <a:cs typeface="Calibri"/>
              </a:rPr>
              <a:t>done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best…?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9098" y="30017"/>
            <a:ext cx="14681200" cy="1384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720" dirty="0">
                <a:solidFill>
                  <a:srgbClr val="FFFFFF"/>
                </a:solidFill>
              </a:rPr>
              <a:t>How</a:t>
            </a:r>
            <a:r>
              <a:rPr spc="-470" dirty="0">
                <a:solidFill>
                  <a:srgbClr val="FFFFFF"/>
                </a:solidFill>
              </a:rPr>
              <a:t> </a:t>
            </a:r>
            <a:r>
              <a:rPr spc="640" dirty="0">
                <a:solidFill>
                  <a:srgbClr val="FFFFFF"/>
                </a:solidFill>
              </a:rPr>
              <a:t>to</a:t>
            </a:r>
            <a:r>
              <a:rPr spc="-465" dirty="0">
                <a:solidFill>
                  <a:srgbClr val="FFFFFF"/>
                </a:solidFill>
              </a:rPr>
              <a:t> </a:t>
            </a:r>
            <a:r>
              <a:rPr spc="580" dirty="0">
                <a:solidFill>
                  <a:srgbClr val="FFFFFF"/>
                </a:solidFill>
              </a:rPr>
              <a:t>approach</a:t>
            </a:r>
            <a:r>
              <a:rPr spc="-465" dirty="0">
                <a:solidFill>
                  <a:srgbClr val="FFFFFF"/>
                </a:solidFill>
              </a:rPr>
              <a:t> </a:t>
            </a:r>
            <a:r>
              <a:rPr spc="420" dirty="0">
                <a:solidFill>
                  <a:srgbClr val="FFFFFF"/>
                </a:solidFill>
              </a:rPr>
              <a:t>this</a:t>
            </a:r>
            <a:r>
              <a:rPr spc="-465" dirty="0">
                <a:solidFill>
                  <a:srgbClr val="FFFFFF"/>
                </a:solidFill>
              </a:rPr>
              <a:t> </a:t>
            </a:r>
            <a:r>
              <a:rPr spc="509" dirty="0">
                <a:solidFill>
                  <a:srgbClr val="FFFFFF"/>
                </a:solidFill>
              </a:rPr>
              <a:t>course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16718" y="2073735"/>
            <a:ext cx="12425045" cy="4312285"/>
            <a:chOff x="616718" y="2073735"/>
            <a:chExt cx="12425045" cy="4312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6718" y="2073735"/>
              <a:ext cx="7048969" cy="41040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79817" y="4099116"/>
              <a:ext cx="2286579" cy="22865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3865" y="2726863"/>
              <a:ext cx="2063506" cy="20635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42939" y="2765234"/>
              <a:ext cx="898773" cy="8987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1985" y="4701451"/>
              <a:ext cx="921508" cy="9215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0000" y="5010069"/>
              <a:ext cx="890644" cy="89064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2845610" y="6357527"/>
            <a:ext cx="25914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FFFFFF"/>
                </a:solidFill>
                <a:latin typeface="Century Gothic"/>
                <a:cs typeface="Century Gothic"/>
              </a:rPr>
              <a:t>1.</a:t>
            </a:r>
            <a:r>
              <a:rPr sz="3300" b="1" spc="-3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Code</a:t>
            </a:r>
            <a:r>
              <a:rPr sz="3300" b="1" spc="-3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45" dirty="0">
                <a:solidFill>
                  <a:srgbClr val="FFFFFF"/>
                </a:solidFill>
                <a:latin typeface="Century Gothic"/>
                <a:cs typeface="Century Gothic"/>
              </a:rPr>
              <a:t>along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 rot="21540000">
            <a:off x="772006" y="7101037"/>
            <a:ext cx="6524832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35"/>
              </a:lnSpc>
            </a:pPr>
            <a:r>
              <a:rPr sz="5025" b="1" spc="-284" baseline="-4145" dirty="0">
                <a:solidFill>
                  <a:srgbClr val="FFFFFF"/>
                </a:solidFill>
                <a:latin typeface="Arial"/>
                <a:cs typeface="Arial"/>
              </a:rPr>
              <a:t>Motto</a:t>
            </a:r>
            <a:r>
              <a:rPr sz="5025" b="1" spc="-187" baseline="-4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baseline="-2487" dirty="0">
                <a:solidFill>
                  <a:srgbClr val="FFFFFF"/>
                </a:solidFill>
                <a:latin typeface="Arial"/>
                <a:cs typeface="Arial"/>
              </a:rPr>
              <a:t>#1:</a:t>
            </a:r>
            <a:r>
              <a:rPr sz="5025" b="1" spc="-179" baseline="-24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220" dirty="0">
                <a:solidFill>
                  <a:srgbClr val="16E7CF"/>
                </a:solidFill>
                <a:latin typeface="Arial"/>
                <a:cs typeface="Arial"/>
              </a:rPr>
              <a:t>if</a:t>
            </a:r>
            <a:r>
              <a:rPr sz="3350" b="1" spc="-12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3350" b="1" spc="190" dirty="0">
                <a:solidFill>
                  <a:srgbClr val="16E7CF"/>
                </a:solidFill>
                <a:latin typeface="Arial"/>
                <a:cs typeface="Arial"/>
              </a:rPr>
              <a:t>in</a:t>
            </a:r>
            <a:r>
              <a:rPr sz="3350" b="1" spc="-12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3350" b="1" spc="-195" dirty="0">
                <a:solidFill>
                  <a:srgbClr val="16E7CF"/>
                </a:solidFill>
                <a:latin typeface="Arial"/>
                <a:cs typeface="Arial"/>
              </a:rPr>
              <a:t>doubt,</a:t>
            </a:r>
            <a:r>
              <a:rPr sz="3350" b="1" spc="-12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5025" b="1" spc="135" baseline="3316" dirty="0">
                <a:solidFill>
                  <a:srgbClr val="16E7CF"/>
                </a:solidFill>
                <a:latin typeface="Arial"/>
                <a:cs typeface="Arial"/>
              </a:rPr>
              <a:t>run</a:t>
            </a:r>
            <a:r>
              <a:rPr sz="5025" b="1" spc="-179" baseline="3316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5025" b="1" spc="-405" baseline="4975" dirty="0">
                <a:solidFill>
                  <a:srgbClr val="16E7CF"/>
                </a:solidFill>
                <a:latin typeface="Arial"/>
                <a:cs typeface="Arial"/>
              </a:rPr>
              <a:t>the</a:t>
            </a:r>
            <a:r>
              <a:rPr sz="5025" b="1" spc="-179" baseline="497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5025" b="1" spc="-600" baseline="5804" dirty="0">
                <a:solidFill>
                  <a:srgbClr val="16E7CF"/>
                </a:solidFill>
                <a:latin typeface="Arial"/>
                <a:cs typeface="Arial"/>
              </a:rPr>
              <a:t>code!</a:t>
            </a:r>
            <a:endParaRPr sz="5025" baseline="5804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39870" y="6596068"/>
            <a:ext cx="27089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34315" marR="5080" indent="-222250">
              <a:lnSpc>
                <a:spcPts val="3429"/>
              </a:lnSpc>
              <a:spcBef>
                <a:spcPts val="650"/>
              </a:spcBef>
            </a:pP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2.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Explore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90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experiment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 rot="20580000">
            <a:off x="8719926" y="2049821"/>
            <a:ext cx="1866287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5"/>
              </a:lnSpc>
            </a:pPr>
            <a:r>
              <a:rPr sz="3350" b="1" spc="-190" dirty="0">
                <a:solidFill>
                  <a:srgbClr val="FFFFFF"/>
                </a:solidFill>
                <a:latin typeface="Arial"/>
                <a:cs typeface="Arial"/>
              </a:rPr>
              <a:t>Motto</a:t>
            </a:r>
            <a:r>
              <a:rPr sz="33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104" baseline="2487" dirty="0">
                <a:solidFill>
                  <a:srgbClr val="FFFFFF"/>
                </a:solidFill>
                <a:latin typeface="Arial"/>
                <a:cs typeface="Arial"/>
              </a:rPr>
              <a:t>#2:</a:t>
            </a:r>
            <a:endParaRPr sz="5025" baseline="248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20580000">
            <a:off x="7551847" y="2548008"/>
            <a:ext cx="4525788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45"/>
              </a:lnSpc>
            </a:pPr>
            <a:r>
              <a:rPr sz="5025" b="1" spc="-209" baseline="-4975" dirty="0">
                <a:solidFill>
                  <a:srgbClr val="16E7CF"/>
                </a:solidFill>
                <a:latin typeface="Arial"/>
                <a:cs typeface="Arial"/>
              </a:rPr>
              <a:t>Experiment, </a:t>
            </a:r>
            <a:r>
              <a:rPr sz="3350" b="1" spc="-170" dirty="0">
                <a:solidFill>
                  <a:srgbClr val="16E7CF"/>
                </a:solidFill>
                <a:latin typeface="Arial"/>
                <a:cs typeface="Arial"/>
              </a:rPr>
              <a:t>experiment,</a:t>
            </a:r>
            <a:endParaRPr sz="3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20580000">
            <a:off x="8853857" y="2995357"/>
            <a:ext cx="2212594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3350" b="1" spc="-185" dirty="0">
                <a:solidFill>
                  <a:srgbClr val="16E7CF"/>
                </a:solidFill>
                <a:latin typeface="Arial"/>
                <a:cs typeface="Arial"/>
              </a:rPr>
              <a:t>experiment!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03064" y="3813610"/>
            <a:ext cx="2697191" cy="269719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4969294" y="6762948"/>
            <a:ext cx="39789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22580" marR="5080" indent="-310515">
              <a:lnSpc>
                <a:spcPts val="3429"/>
              </a:lnSpc>
              <a:spcBef>
                <a:spcPts val="650"/>
              </a:spcBef>
            </a:pP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3.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Visualize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what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75" dirty="0">
                <a:solidFill>
                  <a:srgbClr val="FFFFFF"/>
                </a:solidFill>
                <a:latin typeface="Century Gothic"/>
                <a:cs typeface="Century Gothic"/>
              </a:rPr>
              <a:t>you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don’t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understand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49264" y="2612314"/>
            <a:ext cx="5822950" cy="1052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998980">
              <a:lnSpc>
                <a:spcPct val="100299"/>
              </a:lnSpc>
              <a:spcBef>
                <a:spcPts val="114"/>
              </a:spcBef>
            </a:pPr>
            <a:r>
              <a:rPr sz="3350" b="1" spc="-190" dirty="0">
                <a:solidFill>
                  <a:srgbClr val="FFFFFF"/>
                </a:solidFill>
                <a:latin typeface="Arial"/>
                <a:cs typeface="Arial"/>
              </a:rPr>
              <a:t>Motto</a:t>
            </a:r>
            <a:r>
              <a:rPr sz="33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35" dirty="0">
                <a:solidFill>
                  <a:srgbClr val="FFFFFF"/>
                </a:solidFill>
                <a:latin typeface="Arial"/>
                <a:cs typeface="Arial"/>
              </a:rPr>
              <a:t>#3:</a:t>
            </a:r>
            <a:r>
              <a:rPr sz="3350" b="1" spc="8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-20" dirty="0">
                <a:solidFill>
                  <a:srgbClr val="16E7CF"/>
                </a:solidFill>
                <a:latin typeface="Arial"/>
                <a:cs typeface="Arial"/>
              </a:rPr>
              <a:t>Visualize,</a:t>
            </a:r>
            <a:r>
              <a:rPr sz="3350" b="1" spc="-18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3350" b="1" spc="-50" dirty="0">
                <a:solidFill>
                  <a:srgbClr val="16E7CF"/>
                </a:solidFill>
                <a:latin typeface="Arial"/>
                <a:cs typeface="Arial"/>
              </a:rPr>
              <a:t>visualize,</a:t>
            </a:r>
            <a:r>
              <a:rPr sz="3350" b="1" spc="-17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3350" b="1" spc="-45" dirty="0">
                <a:solidFill>
                  <a:srgbClr val="16E7CF"/>
                </a:solidFill>
                <a:latin typeface="Arial"/>
                <a:cs typeface="Arial"/>
              </a:rPr>
              <a:t>visualize!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34841" y="7911322"/>
            <a:ext cx="2412724" cy="24127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558708" y="10503998"/>
            <a:ext cx="31654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4.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Ask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questions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91136" y="8435181"/>
            <a:ext cx="1570632" cy="157063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147639" y="10503998"/>
            <a:ext cx="36188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70" dirty="0">
                <a:solidFill>
                  <a:srgbClr val="FFFFFF"/>
                </a:solidFill>
                <a:latin typeface="Century Gothic"/>
                <a:cs typeface="Century Gothic"/>
              </a:rPr>
              <a:t>5.</a:t>
            </a:r>
            <a:r>
              <a:rPr sz="3300" b="1" spc="-3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Do</a:t>
            </a:r>
            <a:r>
              <a:rPr sz="3300" b="1" spc="-3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300" b="1" spc="-3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exercises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181685" y="8435181"/>
            <a:ext cx="1570632" cy="157063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4985900" y="10503998"/>
            <a:ext cx="35496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6.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Share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your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work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 rot="21540000">
            <a:off x="5404948" y="9252248"/>
            <a:ext cx="281997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sz="3350" b="1" spc="60" dirty="0">
                <a:solidFill>
                  <a:srgbClr val="FFFFFF"/>
                </a:solidFill>
                <a:latin typeface="Arial"/>
                <a:cs typeface="Arial"/>
              </a:rPr>
              <a:t>(including</a:t>
            </a:r>
            <a:r>
              <a:rPr sz="33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-442" baseline="414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5025" baseline="4145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21540000">
            <a:off x="5418918" y="9735307"/>
            <a:ext cx="2604927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3350" b="1" spc="-195" dirty="0">
                <a:solidFill>
                  <a:srgbClr val="FFFFFF"/>
                </a:solidFill>
                <a:latin typeface="Arial"/>
                <a:cs typeface="Arial"/>
              </a:rPr>
              <a:t>“dumb”</a:t>
            </a:r>
            <a:r>
              <a:rPr sz="33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-284" baseline="3316" dirty="0">
                <a:solidFill>
                  <a:srgbClr val="FFFFFF"/>
                </a:solidFill>
                <a:latin typeface="Arial"/>
                <a:cs typeface="Arial"/>
              </a:rPr>
              <a:t>ones)</a:t>
            </a:r>
            <a:endParaRPr sz="5025" baseline="3316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520050" y="1780838"/>
            <a:ext cx="6090920" cy="5823585"/>
          </a:xfrm>
          <a:custGeom>
            <a:avLst/>
            <a:gdLst/>
            <a:ahLst/>
            <a:cxnLst/>
            <a:rect l="l" t="t" r="r" b="b"/>
            <a:pathLst>
              <a:path w="6090919" h="5823584">
                <a:moveTo>
                  <a:pt x="279775" y="0"/>
                </a:moveTo>
                <a:lnTo>
                  <a:pt x="5810768" y="0"/>
                </a:lnTo>
                <a:lnTo>
                  <a:pt x="5866442" y="214"/>
                </a:lnTo>
                <a:lnTo>
                  <a:pt x="5911341" y="1713"/>
                </a:lnTo>
                <a:lnTo>
                  <a:pt x="5974968" y="13710"/>
                </a:lnTo>
                <a:lnTo>
                  <a:pt x="6037193" y="53351"/>
                </a:lnTo>
                <a:lnTo>
                  <a:pt x="6076834" y="115575"/>
                </a:lnTo>
                <a:lnTo>
                  <a:pt x="6088830" y="179203"/>
                </a:lnTo>
                <a:lnTo>
                  <a:pt x="6090330" y="224101"/>
                </a:lnTo>
                <a:lnTo>
                  <a:pt x="6090544" y="279775"/>
                </a:lnTo>
                <a:lnTo>
                  <a:pt x="6090544" y="5543611"/>
                </a:lnTo>
                <a:lnTo>
                  <a:pt x="6090330" y="5599285"/>
                </a:lnTo>
                <a:lnTo>
                  <a:pt x="6088830" y="5644184"/>
                </a:lnTo>
                <a:lnTo>
                  <a:pt x="6076834" y="5707811"/>
                </a:lnTo>
                <a:lnTo>
                  <a:pt x="6037193" y="5770036"/>
                </a:lnTo>
                <a:lnTo>
                  <a:pt x="5974968" y="5809677"/>
                </a:lnTo>
                <a:lnTo>
                  <a:pt x="5911341" y="5821674"/>
                </a:lnTo>
                <a:lnTo>
                  <a:pt x="5866442" y="5823173"/>
                </a:lnTo>
                <a:lnTo>
                  <a:pt x="5810768" y="5823388"/>
                </a:lnTo>
                <a:lnTo>
                  <a:pt x="279775" y="5823388"/>
                </a:lnTo>
                <a:lnTo>
                  <a:pt x="224101" y="5823173"/>
                </a:lnTo>
                <a:lnTo>
                  <a:pt x="179203" y="5821674"/>
                </a:lnTo>
                <a:lnTo>
                  <a:pt x="115575" y="5809677"/>
                </a:lnTo>
                <a:lnTo>
                  <a:pt x="53351" y="5770036"/>
                </a:lnTo>
                <a:lnTo>
                  <a:pt x="13710" y="5707811"/>
                </a:lnTo>
                <a:lnTo>
                  <a:pt x="1713" y="5644184"/>
                </a:lnTo>
                <a:lnTo>
                  <a:pt x="214" y="5599285"/>
                </a:lnTo>
                <a:lnTo>
                  <a:pt x="0" y="5543611"/>
                </a:lnTo>
                <a:lnTo>
                  <a:pt x="0" y="279775"/>
                </a:lnTo>
                <a:lnTo>
                  <a:pt x="214" y="224101"/>
                </a:lnTo>
                <a:lnTo>
                  <a:pt x="1713" y="179203"/>
                </a:lnTo>
                <a:lnTo>
                  <a:pt x="13710" y="115575"/>
                </a:lnTo>
                <a:lnTo>
                  <a:pt x="53351" y="53351"/>
                </a:lnTo>
                <a:lnTo>
                  <a:pt x="115575" y="13710"/>
                </a:lnTo>
                <a:lnTo>
                  <a:pt x="179203" y="1713"/>
                </a:lnTo>
                <a:lnTo>
                  <a:pt x="224101" y="214"/>
                </a:lnTo>
                <a:lnTo>
                  <a:pt x="279775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438656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55" dirty="0">
                <a:solidFill>
                  <a:srgbClr val="FFFFFF"/>
                </a:solidFill>
              </a:rPr>
              <a:t>“Why</a:t>
            </a:r>
            <a:r>
              <a:rPr sz="9450" spc="-495" dirty="0">
                <a:solidFill>
                  <a:srgbClr val="FFFFFF"/>
                </a:solidFill>
              </a:rPr>
              <a:t> </a:t>
            </a:r>
            <a:r>
              <a:rPr sz="9450" spc="665" dirty="0">
                <a:solidFill>
                  <a:srgbClr val="FFFFFF"/>
                </a:solidFill>
              </a:rPr>
              <a:t>track</a:t>
            </a:r>
            <a:r>
              <a:rPr sz="9450" spc="-495" dirty="0">
                <a:solidFill>
                  <a:srgbClr val="FFFFFF"/>
                </a:solidFill>
              </a:rPr>
              <a:t> </a:t>
            </a:r>
            <a:r>
              <a:rPr sz="9450" spc="490" dirty="0">
                <a:solidFill>
                  <a:srgbClr val="FFFFFF"/>
                </a:solidFill>
              </a:rPr>
              <a:t>experiments?”</a:t>
            </a:r>
            <a:endParaRPr sz="94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711700" marR="5080" indent="-4347210">
              <a:lnSpc>
                <a:spcPct val="109100"/>
              </a:lnSpc>
              <a:spcBef>
                <a:spcPts val="85"/>
              </a:spcBef>
            </a:pPr>
            <a:r>
              <a:rPr sz="9450" b="1" spc="135" dirty="0">
                <a:solidFill>
                  <a:srgbClr val="FFFFFF"/>
                </a:solidFill>
                <a:latin typeface="Century Gothic"/>
                <a:cs typeface="Century Gothic"/>
              </a:rPr>
              <a:t>Experiment</a:t>
            </a:r>
            <a:r>
              <a:rPr sz="9450" b="1" spc="-6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tracking</a:t>
            </a:r>
            <a:r>
              <a:rPr sz="9450" b="1" spc="-6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540" dirty="0">
                <a:solidFill>
                  <a:srgbClr val="FFFFFF"/>
                </a:solidFill>
                <a:latin typeface="Century Gothic"/>
                <a:cs typeface="Century Gothic"/>
              </a:rPr>
              <a:t>can</a:t>
            </a:r>
            <a:r>
              <a:rPr sz="9450" b="1" spc="-6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quickly </a:t>
            </a:r>
            <a:r>
              <a:rPr sz="9450" b="1" spc="125" dirty="0">
                <a:solidFill>
                  <a:srgbClr val="FFFFFF"/>
                </a:solidFill>
                <a:latin typeface="Century Gothic"/>
                <a:cs typeface="Century Gothic"/>
              </a:rPr>
              <a:t>get</a:t>
            </a:r>
            <a:r>
              <a:rPr sz="9450" b="1" spc="-6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335" dirty="0">
                <a:solidFill>
                  <a:srgbClr val="FFFFFF"/>
                </a:solidFill>
                <a:latin typeface="Century Gothic"/>
                <a:cs typeface="Century Gothic"/>
              </a:rPr>
              <a:t>out</a:t>
            </a:r>
            <a:r>
              <a:rPr sz="9450" b="1" spc="-6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44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9450" b="1" spc="-6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610" dirty="0">
                <a:solidFill>
                  <a:srgbClr val="FFFFFF"/>
                </a:solidFill>
                <a:latin typeface="Century Gothic"/>
                <a:cs typeface="Century Gothic"/>
              </a:rPr>
              <a:t>hand…</a:t>
            </a:r>
            <a:endParaRPr sz="945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8163" y="3281035"/>
            <a:ext cx="19197955" cy="7322820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500380" indent="-420370">
              <a:lnSpc>
                <a:spcPct val="100000"/>
              </a:lnSpc>
              <a:spcBef>
                <a:spcPts val="525"/>
              </a:spcBef>
              <a:buSzPct val="90740"/>
              <a:buFont typeface="Calibri"/>
              <a:buAutoNum type="arabicPlain"/>
              <a:tabLst>
                <a:tab pos="500380" algn="l"/>
              </a:tabLst>
            </a:pP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results</a:t>
            </a:r>
            <a:endParaRPr sz="2700">
              <a:latin typeface="Courier New"/>
              <a:cs typeface="Courier New"/>
            </a:endParaRPr>
          </a:p>
          <a:p>
            <a:pPr marL="520065" indent="-411480">
              <a:lnSpc>
                <a:spcPct val="100000"/>
              </a:lnSpc>
              <a:spcBef>
                <a:spcPts val="430"/>
              </a:spcBef>
              <a:buSzPct val="90740"/>
              <a:buFont typeface="Calibri"/>
              <a:buAutoNum type="arabicPlain"/>
              <a:tabLst>
                <a:tab pos="520065" algn="l"/>
              </a:tabLst>
            </a:pP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model_1_results</a:t>
            </a:r>
            <a:endParaRPr sz="2700">
              <a:latin typeface="Courier New"/>
              <a:cs typeface="Courier New"/>
            </a:endParaRPr>
          </a:p>
          <a:p>
            <a:pPr marL="520065" indent="-433070">
              <a:lnSpc>
                <a:spcPct val="100000"/>
              </a:lnSpc>
              <a:spcBef>
                <a:spcPts val="900"/>
              </a:spcBef>
              <a:buSzPct val="90740"/>
              <a:buFont typeface="Calibri"/>
              <a:buAutoNum type="arabicPlain"/>
              <a:tabLst>
                <a:tab pos="520065" algn="l"/>
              </a:tabLst>
            </a:pP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model_2_results</a:t>
            </a:r>
            <a:endParaRPr sz="2700">
              <a:latin typeface="Courier New"/>
              <a:cs typeface="Courier New"/>
            </a:endParaRPr>
          </a:p>
          <a:p>
            <a:pPr marL="507365" indent="-419734">
              <a:lnSpc>
                <a:spcPct val="100000"/>
              </a:lnSpc>
              <a:spcBef>
                <a:spcPts val="900"/>
              </a:spcBef>
              <a:buSzPct val="90740"/>
              <a:buFont typeface="Calibri"/>
              <a:buAutoNum type="arabicPlain"/>
              <a:tabLst>
                <a:tab pos="507365" algn="l"/>
              </a:tabLst>
            </a:pP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model_1_results_v2</a:t>
            </a:r>
            <a:endParaRPr sz="2700">
              <a:latin typeface="Courier New"/>
              <a:cs typeface="Courier New"/>
            </a:endParaRPr>
          </a:p>
          <a:p>
            <a:pPr marL="507365" indent="-424180">
              <a:lnSpc>
                <a:spcPct val="100000"/>
              </a:lnSpc>
              <a:spcBef>
                <a:spcPts val="1030"/>
              </a:spcBef>
              <a:buSzPct val="90740"/>
              <a:buFont typeface="Calibri"/>
              <a:buAutoNum type="arabicPlain"/>
              <a:tabLst>
                <a:tab pos="507365" algn="l"/>
              </a:tabLst>
            </a:pP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model_2_results_v2</a:t>
            </a:r>
            <a:endParaRPr sz="2700">
              <a:latin typeface="Courier New"/>
              <a:cs typeface="Courier New"/>
            </a:endParaRPr>
          </a:p>
          <a:p>
            <a:pPr marL="507365" indent="-418465">
              <a:lnSpc>
                <a:spcPct val="100000"/>
              </a:lnSpc>
              <a:spcBef>
                <a:spcPts val="855"/>
              </a:spcBef>
              <a:buSzPct val="90740"/>
              <a:buFont typeface="Calibri"/>
              <a:buAutoNum type="arabicPlain"/>
              <a:tabLst>
                <a:tab pos="507365" algn="l"/>
              </a:tabLst>
            </a:pP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model_2_results_v3</a:t>
            </a:r>
            <a:endParaRPr sz="2700">
              <a:latin typeface="Courier New"/>
              <a:cs typeface="Courier New"/>
            </a:endParaRPr>
          </a:p>
          <a:p>
            <a:pPr marL="507365" indent="-424180">
              <a:lnSpc>
                <a:spcPct val="100000"/>
              </a:lnSpc>
              <a:spcBef>
                <a:spcPts val="1070"/>
              </a:spcBef>
              <a:buSzPct val="90740"/>
              <a:buFont typeface="Calibri"/>
              <a:buAutoNum type="arabicPlain"/>
              <a:tabLst>
                <a:tab pos="507365" algn="l"/>
              </a:tabLst>
            </a:pP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model_2_results_v3</a:t>
            </a:r>
            <a:endParaRPr sz="2700">
              <a:latin typeface="Courier New"/>
              <a:cs typeface="Courier New"/>
            </a:endParaRPr>
          </a:p>
          <a:p>
            <a:pPr marL="508000" indent="-418465">
              <a:lnSpc>
                <a:spcPct val="100000"/>
              </a:lnSpc>
              <a:spcBef>
                <a:spcPts val="910"/>
              </a:spcBef>
              <a:buSzPct val="90740"/>
              <a:buFont typeface="Calibri"/>
              <a:buAutoNum type="arabicPlain"/>
              <a:tabLst>
                <a:tab pos="508000" algn="l"/>
              </a:tabLst>
            </a:pP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model_3_results_v1</a:t>
            </a:r>
            <a:endParaRPr sz="2700">
              <a:latin typeface="Courier New"/>
              <a:cs typeface="Courier New"/>
            </a:endParaRPr>
          </a:p>
          <a:p>
            <a:pPr marL="492759" indent="-408940">
              <a:lnSpc>
                <a:spcPct val="100000"/>
              </a:lnSpc>
              <a:spcBef>
                <a:spcPts val="840"/>
              </a:spcBef>
              <a:buSzPct val="90740"/>
              <a:buFont typeface="Calibri"/>
              <a:buAutoNum type="arabicPlain"/>
              <a:tabLst>
                <a:tab pos="492759" algn="l"/>
              </a:tabLst>
            </a:pP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model_3_results_v1_experiment_5</a:t>
            </a:r>
            <a:endParaRPr sz="2700">
              <a:latin typeface="Courier New"/>
              <a:cs typeface="Courier New"/>
            </a:endParaRPr>
          </a:p>
          <a:p>
            <a:pPr marL="503555" indent="-419734">
              <a:lnSpc>
                <a:spcPct val="100000"/>
              </a:lnSpc>
              <a:spcBef>
                <a:spcPts val="955"/>
              </a:spcBef>
              <a:buSzPct val="90740"/>
              <a:buFont typeface="Calibri"/>
              <a:buAutoNum type="arabicPlain"/>
              <a:tabLst>
                <a:tab pos="503555" algn="l"/>
              </a:tabLst>
            </a:pP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model_3_results_v2_big_model_25_epochs</a:t>
            </a:r>
            <a:endParaRPr sz="2700">
              <a:latin typeface="Courier New"/>
              <a:cs typeface="Courier New"/>
            </a:endParaRPr>
          </a:p>
          <a:p>
            <a:pPr marL="499745" indent="-487045">
              <a:lnSpc>
                <a:spcPct val="100000"/>
              </a:lnSpc>
              <a:spcBef>
                <a:spcPts val="810"/>
              </a:spcBef>
              <a:buSzPct val="90740"/>
              <a:buFont typeface="Calibri"/>
              <a:buAutoNum type="arabicPlain"/>
              <a:tabLst>
                <a:tab pos="499745" algn="l"/>
              </a:tabLst>
            </a:pP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model_4_results_v1_big_model_25_epochs_20_percent_data</a:t>
            </a:r>
            <a:endParaRPr sz="2700">
              <a:latin typeface="Courier New"/>
              <a:cs typeface="Courier New"/>
            </a:endParaRPr>
          </a:p>
          <a:p>
            <a:pPr marL="501650" indent="-461009">
              <a:lnSpc>
                <a:spcPct val="100000"/>
              </a:lnSpc>
              <a:spcBef>
                <a:spcPts val="985"/>
              </a:spcBef>
              <a:buSzPct val="90740"/>
              <a:buFont typeface="Calibri"/>
              <a:buAutoNum type="arabicPlain"/>
              <a:tabLst>
                <a:tab pos="501650" algn="l"/>
              </a:tabLst>
            </a:pP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model_4_results_v1_big_model_25_epochs_20_percent_data_new_model</a:t>
            </a:r>
            <a:endParaRPr sz="2700">
              <a:latin typeface="Courier New"/>
              <a:cs typeface="Courier New"/>
            </a:endParaRPr>
          </a:p>
          <a:p>
            <a:pPr marL="498475" indent="-478790">
              <a:lnSpc>
                <a:spcPct val="100000"/>
              </a:lnSpc>
              <a:spcBef>
                <a:spcPts val="810"/>
              </a:spcBef>
              <a:buSzPct val="90740"/>
              <a:buFont typeface="Calibri"/>
              <a:buAutoNum type="arabicPlain"/>
              <a:tabLst>
                <a:tab pos="498475" algn="l"/>
              </a:tabLst>
            </a:pP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model_4_results_v2_big_model_feature_extractor_30_epochs_20_percent_data_no_dro</a:t>
            </a:r>
            <a:endParaRPr sz="2700">
              <a:latin typeface="Courier New"/>
              <a:cs typeface="Courier New"/>
            </a:endParaRPr>
          </a:p>
          <a:p>
            <a:pPr marL="521970" indent="-502284">
              <a:lnSpc>
                <a:spcPct val="100000"/>
              </a:lnSpc>
              <a:spcBef>
                <a:spcPts val="1170"/>
              </a:spcBef>
              <a:buSzPct val="90740"/>
              <a:buFont typeface="Calibri"/>
              <a:buAutoNum type="arabicPlain"/>
              <a:tabLst>
                <a:tab pos="521970" algn="l"/>
              </a:tabLst>
            </a:pPr>
            <a:r>
              <a:rPr sz="2700" dirty="0">
                <a:solidFill>
                  <a:srgbClr val="FFFFFF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FFFF"/>
                </a:solidFill>
                <a:latin typeface="Courier New"/>
                <a:cs typeface="Courier New"/>
              </a:rPr>
              <a:t>model_5_results_v1_bigger_model_feature_extractor_50_epochs_50_percent_data_no_</a:t>
            </a:r>
            <a:endParaRPr sz="27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833880" marR="5080" indent="-1224915">
              <a:lnSpc>
                <a:spcPct val="109100"/>
              </a:lnSpc>
              <a:spcBef>
                <a:spcPts val="85"/>
              </a:spcBef>
            </a:pPr>
            <a:r>
              <a:rPr sz="9450" b="1" spc="204" dirty="0">
                <a:solidFill>
                  <a:srgbClr val="FFFFFF"/>
                </a:solidFill>
                <a:latin typeface="Century Gothic"/>
                <a:cs typeface="Century Gothic"/>
              </a:rPr>
              <a:t>How</a:t>
            </a:r>
            <a:r>
              <a:rPr sz="9450" b="1" spc="-6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190" dirty="0">
                <a:solidFill>
                  <a:srgbClr val="FFFFFF"/>
                </a:solidFill>
                <a:latin typeface="Century Gothic"/>
                <a:cs typeface="Century Gothic"/>
              </a:rPr>
              <a:t>do</a:t>
            </a:r>
            <a:r>
              <a:rPr sz="9450" b="1" spc="-6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I</a:t>
            </a:r>
            <a:r>
              <a:rPr sz="9450" b="1" spc="-6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know</a:t>
            </a:r>
            <a:r>
              <a:rPr sz="9450" b="1" spc="-6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which</a:t>
            </a:r>
            <a:r>
              <a:rPr sz="9450" b="1" spc="-6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245" dirty="0">
                <a:solidFill>
                  <a:srgbClr val="FFFFFF"/>
                </a:solidFill>
                <a:latin typeface="Century Gothic"/>
                <a:cs typeface="Century Gothic"/>
              </a:rPr>
              <a:t>one</a:t>
            </a:r>
            <a:r>
              <a:rPr sz="9450" b="1" spc="-6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44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9450" b="1" spc="-6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-300" dirty="0">
                <a:solidFill>
                  <a:srgbClr val="FFFFFF"/>
                </a:solidFill>
                <a:latin typeface="Century Gothic"/>
                <a:cs typeface="Century Gothic"/>
              </a:rPr>
              <a:t>my </a:t>
            </a:r>
            <a:r>
              <a:rPr sz="945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models</a:t>
            </a:r>
            <a:r>
              <a:rPr sz="9450" b="1" spc="-6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260" dirty="0">
                <a:solidFill>
                  <a:srgbClr val="FFFFFF"/>
                </a:solidFill>
                <a:latin typeface="Century Gothic"/>
                <a:cs typeface="Century Gothic"/>
              </a:rPr>
              <a:t>performs</a:t>
            </a:r>
            <a:r>
              <a:rPr sz="9450" b="1" spc="-6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24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9450" b="1" spc="-6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9450" b="1" spc="155" dirty="0">
                <a:solidFill>
                  <a:srgbClr val="FFFFFF"/>
                </a:solidFill>
                <a:latin typeface="Century Gothic"/>
                <a:cs typeface="Century Gothic"/>
              </a:rPr>
              <a:t>best?</a:t>
            </a:r>
            <a:endParaRPr sz="945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5857" y="3332442"/>
            <a:ext cx="1898014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33070" algn="l"/>
              </a:tabLst>
            </a:pPr>
            <a:r>
              <a:rPr sz="3675" spc="330" baseline="1133" dirty="0">
                <a:solidFill>
                  <a:srgbClr val="FF644E"/>
                </a:solidFill>
                <a:latin typeface="Calibri"/>
                <a:cs typeface="Calibri"/>
              </a:rPr>
              <a:t>0</a:t>
            </a:r>
            <a:r>
              <a:rPr sz="3675" baseline="1133" dirty="0">
                <a:solidFill>
                  <a:srgbClr val="FF644E"/>
                </a:solidFill>
                <a:latin typeface="Calibri"/>
                <a:cs typeface="Calibri"/>
              </a:rPr>
              <a:t>	</a:t>
            </a: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results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8841" y="3687504"/>
            <a:ext cx="6464300" cy="3739515"/>
          </a:xfrm>
          <a:prstGeom prst="rect">
            <a:avLst/>
          </a:prstGeom>
        </p:spPr>
        <p:txBody>
          <a:bodyPr vert="horz" wrap="square" lIns="0" tIns="126365" rIns="0" bIns="0" rtlCol="0">
            <a:spAutoFit/>
          </a:bodyPr>
          <a:lstStyle/>
          <a:p>
            <a:pPr marL="449580" indent="-411480">
              <a:lnSpc>
                <a:spcPct val="100000"/>
              </a:lnSpc>
              <a:spcBef>
                <a:spcPts val="995"/>
              </a:spcBef>
              <a:buSzPct val="90740"/>
              <a:buFont typeface="Calibri"/>
              <a:buAutoNum type="arabicPlain"/>
              <a:tabLst>
                <a:tab pos="449580" algn="l"/>
              </a:tabLst>
            </a:pP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model_1_results</a:t>
            </a:r>
            <a:endParaRPr sz="2700">
              <a:latin typeface="Courier New"/>
              <a:cs typeface="Courier New"/>
            </a:endParaRPr>
          </a:p>
          <a:p>
            <a:pPr marL="449580" indent="-433070">
              <a:lnSpc>
                <a:spcPct val="100000"/>
              </a:lnSpc>
              <a:spcBef>
                <a:spcPts val="894"/>
              </a:spcBef>
              <a:buSzPct val="90740"/>
              <a:buFont typeface="Calibri"/>
              <a:buAutoNum type="arabicPlain"/>
              <a:tabLst>
                <a:tab pos="449580" algn="l"/>
              </a:tabLst>
            </a:pP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model_2_results</a:t>
            </a:r>
            <a:endParaRPr sz="2700">
              <a:latin typeface="Courier New"/>
              <a:cs typeface="Courier New"/>
            </a:endParaRPr>
          </a:p>
          <a:p>
            <a:pPr marL="436880" indent="-420370">
              <a:lnSpc>
                <a:spcPct val="100000"/>
              </a:lnSpc>
              <a:spcBef>
                <a:spcPts val="905"/>
              </a:spcBef>
              <a:buSzPct val="90740"/>
              <a:buFont typeface="Calibri"/>
              <a:buAutoNum type="arabicPlain"/>
              <a:tabLst>
                <a:tab pos="436880" algn="l"/>
              </a:tabLst>
            </a:pP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model_1_results_v2</a:t>
            </a:r>
            <a:endParaRPr sz="2700">
              <a:latin typeface="Courier New"/>
              <a:cs typeface="Courier New"/>
            </a:endParaRPr>
          </a:p>
          <a:p>
            <a:pPr marL="436880" indent="-424180">
              <a:lnSpc>
                <a:spcPct val="100000"/>
              </a:lnSpc>
              <a:spcBef>
                <a:spcPts val="1030"/>
              </a:spcBef>
              <a:buSzPct val="90740"/>
              <a:buFont typeface="Calibri"/>
              <a:buAutoNum type="arabicPlain"/>
              <a:tabLst>
                <a:tab pos="436880" algn="l"/>
              </a:tabLst>
            </a:pP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model_2_results_v2</a:t>
            </a:r>
            <a:endParaRPr sz="2700">
              <a:latin typeface="Courier New"/>
              <a:cs typeface="Courier New"/>
            </a:endParaRPr>
          </a:p>
          <a:p>
            <a:pPr marL="436880" indent="-418465">
              <a:lnSpc>
                <a:spcPct val="100000"/>
              </a:lnSpc>
              <a:spcBef>
                <a:spcPts val="855"/>
              </a:spcBef>
              <a:buSzPct val="90740"/>
              <a:buFont typeface="Calibri"/>
              <a:buAutoNum type="arabicPlain"/>
              <a:tabLst>
                <a:tab pos="436880" algn="l"/>
              </a:tabLst>
            </a:pP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model_2_results_v3</a:t>
            </a:r>
            <a:endParaRPr sz="2700">
              <a:latin typeface="Courier New"/>
              <a:cs typeface="Courier New"/>
            </a:endParaRPr>
          </a:p>
          <a:p>
            <a:pPr marL="436880" indent="-424180">
              <a:lnSpc>
                <a:spcPct val="100000"/>
              </a:lnSpc>
              <a:spcBef>
                <a:spcPts val="1070"/>
              </a:spcBef>
              <a:buSzPct val="90740"/>
              <a:buFont typeface="Calibri"/>
              <a:buAutoNum type="arabicPlain"/>
              <a:tabLst>
                <a:tab pos="436880" algn="l"/>
              </a:tabLst>
            </a:pP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model_2_results_v3</a:t>
            </a:r>
            <a:endParaRPr sz="2700">
              <a:latin typeface="Courier New"/>
              <a:cs typeface="Courier New"/>
            </a:endParaRPr>
          </a:p>
          <a:p>
            <a:pPr marL="437515" indent="-418465">
              <a:lnSpc>
                <a:spcPct val="100000"/>
              </a:lnSpc>
              <a:spcBef>
                <a:spcPts val="910"/>
              </a:spcBef>
              <a:buSzPct val="90740"/>
              <a:buFont typeface="Calibri"/>
              <a:buAutoNum type="arabicPlain"/>
              <a:tabLst>
                <a:tab pos="437515" algn="l"/>
              </a:tabLst>
            </a:pPr>
            <a:r>
              <a:rPr sz="2700" dirty="0">
                <a:solidFill>
                  <a:srgbClr val="FF644E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model_3_results_v1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9312" y="7505104"/>
            <a:ext cx="914400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1640" algn="l"/>
              </a:tabLst>
            </a:pPr>
            <a:r>
              <a:rPr sz="3675" spc="240" baseline="1133" dirty="0">
                <a:solidFill>
                  <a:srgbClr val="FF644E"/>
                </a:solidFill>
                <a:latin typeface="Calibri"/>
                <a:cs typeface="Calibri"/>
              </a:rPr>
              <a:t>8</a:t>
            </a:r>
            <a:r>
              <a:rPr sz="3675" baseline="1133" dirty="0">
                <a:solidFill>
                  <a:srgbClr val="FF644E"/>
                </a:solidFill>
                <a:latin typeface="Calibri"/>
                <a:cs typeface="Calibri"/>
              </a:rPr>
              <a:t>	</a:t>
            </a:r>
            <a:r>
              <a:rPr sz="2700" dirty="0">
                <a:solidFill>
                  <a:srgbClr val="FF644E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model_3_results_v1_experiment_5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8163" y="7938374"/>
            <a:ext cx="16067405" cy="159131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503555" indent="-419734">
              <a:lnSpc>
                <a:spcPct val="100000"/>
              </a:lnSpc>
              <a:spcBef>
                <a:spcPts val="905"/>
              </a:spcBef>
              <a:buSzPct val="90740"/>
              <a:buFont typeface="Calibri"/>
              <a:buAutoNum type="arabicPlain" startAt="9"/>
              <a:tabLst>
                <a:tab pos="503555" algn="l"/>
              </a:tabLst>
            </a:pPr>
            <a:r>
              <a:rPr sz="2700" dirty="0">
                <a:solidFill>
                  <a:srgbClr val="FF644E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model_3_results_v2_big_model_25_epochs</a:t>
            </a:r>
            <a:endParaRPr sz="2700">
              <a:latin typeface="Courier New"/>
              <a:cs typeface="Courier New"/>
            </a:endParaRPr>
          </a:p>
          <a:p>
            <a:pPr marL="499745" indent="-487045">
              <a:lnSpc>
                <a:spcPct val="100000"/>
              </a:lnSpc>
              <a:spcBef>
                <a:spcPts val="810"/>
              </a:spcBef>
              <a:buSzPct val="90740"/>
              <a:buFont typeface="Calibri"/>
              <a:buAutoNum type="arabicPlain" startAt="9"/>
              <a:tabLst>
                <a:tab pos="499745" algn="l"/>
              </a:tabLst>
            </a:pPr>
            <a:r>
              <a:rPr sz="2700" dirty="0">
                <a:solidFill>
                  <a:srgbClr val="FF644E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model_4_results_v1_big_model_25_epochs_20_percent_data</a:t>
            </a:r>
            <a:endParaRPr sz="2700">
              <a:latin typeface="Courier New"/>
              <a:cs typeface="Courier New"/>
            </a:endParaRPr>
          </a:p>
          <a:p>
            <a:pPr marL="501650" indent="-461009">
              <a:lnSpc>
                <a:spcPct val="100000"/>
              </a:lnSpc>
              <a:spcBef>
                <a:spcPts val="985"/>
              </a:spcBef>
              <a:buSzPct val="90740"/>
              <a:buFont typeface="Calibri"/>
              <a:buAutoNum type="arabicPlain" startAt="9"/>
              <a:tabLst>
                <a:tab pos="501650" algn="l"/>
              </a:tabLst>
            </a:pPr>
            <a:r>
              <a:rPr sz="2700" dirty="0">
                <a:solidFill>
                  <a:srgbClr val="61D836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61D836"/>
                </a:solidFill>
                <a:latin typeface="Courier New"/>
                <a:cs typeface="Courier New"/>
              </a:rPr>
              <a:t>model_4_results_v1_big_model_25_epochs_20_percent_data_new_model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5230" y="9457818"/>
            <a:ext cx="19190970" cy="114617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491490" indent="-478790">
              <a:lnSpc>
                <a:spcPct val="100000"/>
              </a:lnSpc>
              <a:spcBef>
                <a:spcPts val="1265"/>
              </a:spcBef>
              <a:buSzPct val="90740"/>
              <a:buFont typeface="Calibri"/>
              <a:buAutoNum type="arabicPlain" startAt="12"/>
              <a:tabLst>
                <a:tab pos="491490" algn="l"/>
              </a:tabLst>
            </a:pPr>
            <a:r>
              <a:rPr sz="2700" dirty="0">
                <a:solidFill>
                  <a:srgbClr val="FF644E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model_4_results_v2_big_model_feature_extractor_30_epochs_20_percent_data_no_dro</a:t>
            </a:r>
            <a:endParaRPr sz="2700">
              <a:latin typeface="Courier New"/>
              <a:cs typeface="Courier New"/>
            </a:endParaRPr>
          </a:p>
          <a:p>
            <a:pPr marL="514984" indent="-502284">
              <a:lnSpc>
                <a:spcPct val="100000"/>
              </a:lnSpc>
              <a:spcBef>
                <a:spcPts val="1170"/>
              </a:spcBef>
              <a:buSzPct val="90740"/>
              <a:buFont typeface="Calibri"/>
              <a:buAutoNum type="arabicPlain" startAt="12"/>
              <a:tabLst>
                <a:tab pos="514984" algn="l"/>
              </a:tabLst>
            </a:pPr>
            <a:r>
              <a:rPr sz="2700" dirty="0">
                <a:solidFill>
                  <a:srgbClr val="FF644E"/>
                </a:solidFill>
                <a:latin typeface="Courier New"/>
                <a:cs typeface="Courier New"/>
              </a:rPr>
              <a:t>2022-07-07-</a:t>
            </a:r>
            <a:r>
              <a:rPr sz="2700" spc="-10" dirty="0">
                <a:solidFill>
                  <a:srgbClr val="FF644E"/>
                </a:solidFill>
                <a:latin typeface="Courier New"/>
                <a:cs typeface="Courier New"/>
              </a:rPr>
              <a:t>model_5_results_v1_bigger_model_feature_extractor_50_epochs_50_percent_data_no_</a:t>
            </a:r>
            <a:endParaRPr sz="27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69098" y="7580433"/>
            <a:ext cx="48818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3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04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3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125" dirty="0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sz="33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305" dirty="0">
                <a:solidFill>
                  <a:srgbClr val="61D836"/>
                </a:solidFill>
                <a:latin typeface="Arial"/>
                <a:cs typeface="Arial"/>
              </a:rPr>
              <a:t>more</a:t>
            </a:r>
            <a:r>
              <a:rPr sz="3300" b="1" spc="-8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3300" b="1" spc="-385" dirty="0">
                <a:solidFill>
                  <a:srgbClr val="FFFFFF"/>
                </a:solidFill>
                <a:latin typeface="Arial"/>
                <a:cs typeface="Arial"/>
              </a:rPr>
              <a:t>of?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10134" y="5521769"/>
            <a:ext cx="46786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33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04" dirty="0">
                <a:solidFill>
                  <a:srgbClr val="FFFFFF"/>
                </a:solidFill>
                <a:latin typeface="Arial"/>
                <a:cs typeface="Arial"/>
              </a:rPr>
              <a:t>should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33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125" dirty="0">
                <a:solidFill>
                  <a:srgbClr val="FFFFFF"/>
                </a:solidFill>
                <a:latin typeface="Arial"/>
                <a:cs typeface="Arial"/>
              </a:rPr>
              <a:t>try</a:t>
            </a:r>
            <a:r>
              <a:rPr sz="33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90" dirty="0">
                <a:solidFill>
                  <a:srgbClr val="FF644E"/>
                </a:solidFill>
                <a:latin typeface="Arial"/>
                <a:cs typeface="Arial"/>
              </a:rPr>
              <a:t>less</a:t>
            </a:r>
            <a:r>
              <a:rPr sz="3300" b="1" spc="-80" dirty="0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sz="3300" b="1" spc="-385" dirty="0">
                <a:solidFill>
                  <a:srgbClr val="FFFFFF"/>
                </a:solidFill>
                <a:latin typeface="Arial"/>
                <a:cs typeface="Arial"/>
              </a:rPr>
              <a:t>of?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7236344" y="8134456"/>
            <a:ext cx="1612265" cy="1249680"/>
            <a:chOff x="17236344" y="8134456"/>
            <a:chExt cx="1612265" cy="1249680"/>
          </a:xfrm>
        </p:grpSpPr>
        <p:sp>
          <p:nvSpPr>
            <p:cNvPr id="11" name="object 11"/>
            <p:cNvSpPr/>
            <p:nvPr/>
          </p:nvSpPr>
          <p:spPr>
            <a:xfrm>
              <a:off x="17326265" y="8144927"/>
              <a:ext cx="1511935" cy="1190625"/>
            </a:xfrm>
            <a:custGeom>
              <a:avLst/>
              <a:gdLst/>
              <a:ahLst/>
              <a:cxnLst/>
              <a:rect l="l" t="t" r="r" b="b"/>
              <a:pathLst>
                <a:path w="1511934" h="1190625">
                  <a:moveTo>
                    <a:pt x="1511862" y="0"/>
                  </a:moveTo>
                  <a:lnTo>
                    <a:pt x="1503128" y="53142"/>
                  </a:lnTo>
                  <a:lnTo>
                    <a:pt x="1493333" y="105071"/>
                  </a:lnTo>
                  <a:lnTo>
                    <a:pt x="1482474" y="155787"/>
                  </a:lnTo>
                  <a:lnTo>
                    <a:pt x="1470554" y="205289"/>
                  </a:lnTo>
                  <a:lnTo>
                    <a:pt x="1457571" y="253579"/>
                  </a:lnTo>
                  <a:lnTo>
                    <a:pt x="1443525" y="300655"/>
                  </a:lnTo>
                  <a:lnTo>
                    <a:pt x="1428417" y="346518"/>
                  </a:lnTo>
                  <a:lnTo>
                    <a:pt x="1412246" y="391168"/>
                  </a:lnTo>
                  <a:lnTo>
                    <a:pt x="1395013" y="434604"/>
                  </a:lnTo>
                  <a:lnTo>
                    <a:pt x="1376717" y="476828"/>
                  </a:lnTo>
                  <a:lnTo>
                    <a:pt x="1357359" y="517838"/>
                  </a:lnTo>
                  <a:lnTo>
                    <a:pt x="1336939" y="557635"/>
                  </a:lnTo>
                  <a:lnTo>
                    <a:pt x="1315456" y="596218"/>
                  </a:lnTo>
                  <a:lnTo>
                    <a:pt x="1292910" y="633589"/>
                  </a:lnTo>
                  <a:lnTo>
                    <a:pt x="1269302" y="669746"/>
                  </a:lnTo>
                  <a:lnTo>
                    <a:pt x="1244631" y="704690"/>
                  </a:lnTo>
                  <a:lnTo>
                    <a:pt x="1218898" y="738421"/>
                  </a:lnTo>
                  <a:lnTo>
                    <a:pt x="1192103" y="770938"/>
                  </a:lnTo>
                  <a:lnTo>
                    <a:pt x="1164245" y="802243"/>
                  </a:lnTo>
                  <a:lnTo>
                    <a:pt x="1135324" y="832334"/>
                  </a:lnTo>
                  <a:lnTo>
                    <a:pt x="1105341" y="861212"/>
                  </a:lnTo>
                  <a:lnTo>
                    <a:pt x="1074296" y="888876"/>
                  </a:lnTo>
                  <a:lnTo>
                    <a:pt x="1042188" y="915328"/>
                  </a:lnTo>
                  <a:lnTo>
                    <a:pt x="1009017" y="940566"/>
                  </a:lnTo>
                  <a:lnTo>
                    <a:pt x="974784" y="964591"/>
                  </a:lnTo>
                  <a:lnTo>
                    <a:pt x="939489" y="987403"/>
                  </a:lnTo>
                  <a:lnTo>
                    <a:pt x="903131" y="1009002"/>
                  </a:lnTo>
                  <a:lnTo>
                    <a:pt x="865710" y="1029387"/>
                  </a:lnTo>
                  <a:lnTo>
                    <a:pt x="827227" y="1048559"/>
                  </a:lnTo>
                  <a:lnTo>
                    <a:pt x="787682" y="1066518"/>
                  </a:lnTo>
                  <a:lnTo>
                    <a:pt x="747074" y="1083264"/>
                  </a:lnTo>
                  <a:lnTo>
                    <a:pt x="705403" y="1098796"/>
                  </a:lnTo>
                  <a:lnTo>
                    <a:pt x="662671" y="1113116"/>
                  </a:lnTo>
                  <a:lnTo>
                    <a:pt x="618875" y="1126222"/>
                  </a:lnTo>
                  <a:lnTo>
                    <a:pt x="574017" y="1138114"/>
                  </a:lnTo>
                  <a:lnTo>
                    <a:pt x="528097" y="1148794"/>
                  </a:lnTo>
                  <a:lnTo>
                    <a:pt x="481114" y="1158260"/>
                  </a:lnTo>
                  <a:lnTo>
                    <a:pt x="433069" y="1166514"/>
                  </a:lnTo>
                  <a:lnTo>
                    <a:pt x="383961" y="1173553"/>
                  </a:lnTo>
                  <a:lnTo>
                    <a:pt x="333791" y="1179380"/>
                  </a:lnTo>
                  <a:lnTo>
                    <a:pt x="282558" y="1183994"/>
                  </a:lnTo>
                  <a:lnTo>
                    <a:pt x="230262" y="1187394"/>
                  </a:lnTo>
                  <a:lnTo>
                    <a:pt x="176905" y="1189581"/>
                  </a:lnTo>
                  <a:lnTo>
                    <a:pt x="122484" y="1190555"/>
                  </a:lnTo>
                  <a:lnTo>
                    <a:pt x="67002" y="1190315"/>
                  </a:lnTo>
                  <a:lnTo>
                    <a:pt x="10456" y="1188863"/>
                  </a:lnTo>
                  <a:lnTo>
                    <a:pt x="0" y="1188303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236344" y="9283603"/>
              <a:ext cx="103505" cy="100965"/>
            </a:xfrm>
            <a:custGeom>
              <a:avLst/>
              <a:gdLst/>
              <a:ahLst/>
              <a:cxnLst/>
              <a:rect l="l" t="t" r="r" b="b"/>
              <a:pathLst>
                <a:path w="103505" h="100965">
                  <a:moveTo>
                    <a:pt x="103075" y="0"/>
                  </a:moveTo>
                  <a:lnTo>
                    <a:pt x="0" y="44808"/>
                  </a:lnTo>
                  <a:lnTo>
                    <a:pt x="97693" y="100377"/>
                  </a:lnTo>
                  <a:lnTo>
                    <a:pt x="1030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407142" y="5133100"/>
            <a:ext cx="2624455" cy="725805"/>
            <a:chOff x="5407142" y="5133100"/>
            <a:chExt cx="2624455" cy="725805"/>
          </a:xfrm>
        </p:grpSpPr>
        <p:sp>
          <p:nvSpPr>
            <p:cNvPr id="14" name="object 14"/>
            <p:cNvSpPr/>
            <p:nvPr/>
          </p:nvSpPr>
          <p:spPr>
            <a:xfrm>
              <a:off x="5495865" y="5180828"/>
              <a:ext cx="2525395" cy="438784"/>
            </a:xfrm>
            <a:custGeom>
              <a:avLst/>
              <a:gdLst/>
              <a:ahLst/>
              <a:cxnLst/>
              <a:rect l="l" t="t" r="r" b="b"/>
              <a:pathLst>
                <a:path w="2525395" h="438785">
                  <a:moveTo>
                    <a:pt x="2524924" y="438365"/>
                  </a:moveTo>
                  <a:lnTo>
                    <a:pt x="10316" y="179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407142" y="5133100"/>
              <a:ext cx="107950" cy="99060"/>
            </a:xfrm>
            <a:custGeom>
              <a:avLst/>
              <a:gdLst/>
              <a:ahLst/>
              <a:cxnLst/>
              <a:rect l="l" t="t" r="r" b="b"/>
              <a:pathLst>
                <a:path w="107950" h="99060">
                  <a:moveTo>
                    <a:pt x="107636" y="0"/>
                  </a:moveTo>
                  <a:lnTo>
                    <a:pt x="0" y="32324"/>
                  </a:lnTo>
                  <a:lnTo>
                    <a:pt x="90442" y="99038"/>
                  </a:lnTo>
                  <a:lnTo>
                    <a:pt x="1076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04196" y="5606583"/>
              <a:ext cx="2510790" cy="241935"/>
            </a:xfrm>
            <a:custGeom>
              <a:avLst/>
              <a:gdLst/>
              <a:ahLst/>
              <a:cxnLst/>
              <a:rect l="l" t="t" r="r" b="b"/>
              <a:pathLst>
                <a:path w="2510790" h="241935">
                  <a:moveTo>
                    <a:pt x="2510220" y="241648"/>
                  </a:moveTo>
                  <a:lnTo>
                    <a:pt x="10422" y="1003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14560" y="5557557"/>
              <a:ext cx="105410" cy="100330"/>
            </a:xfrm>
            <a:custGeom>
              <a:avLst/>
              <a:gdLst/>
              <a:ahLst/>
              <a:cxnLst/>
              <a:rect l="l" t="t" r="r" b="b"/>
              <a:pathLst>
                <a:path w="105410" h="100329">
                  <a:moveTo>
                    <a:pt x="104874" y="0"/>
                  </a:moveTo>
                  <a:lnTo>
                    <a:pt x="0" y="40396"/>
                  </a:lnTo>
                  <a:lnTo>
                    <a:pt x="95242" y="100057"/>
                  </a:lnTo>
                  <a:lnTo>
                    <a:pt x="1048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5412797" y="6047735"/>
            <a:ext cx="2614295" cy="149225"/>
            <a:chOff x="5412797" y="6047735"/>
            <a:chExt cx="2614295" cy="149225"/>
          </a:xfrm>
        </p:grpSpPr>
        <p:sp>
          <p:nvSpPr>
            <p:cNvPr id="19" name="object 19"/>
            <p:cNvSpPr/>
            <p:nvPr/>
          </p:nvSpPr>
          <p:spPr>
            <a:xfrm>
              <a:off x="5502789" y="6058206"/>
              <a:ext cx="2513965" cy="88900"/>
            </a:xfrm>
            <a:custGeom>
              <a:avLst/>
              <a:gdLst/>
              <a:ahLst/>
              <a:cxnLst/>
              <a:rect l="l" t="t" r="r" b="b"/>
              <a:pathLst>
                <a:path w="2513965" h="88900">
                  <a:moveTo>
                    <a:pt x="2513497" y="0"/>
                  </a:moveTo>
                  <a:lnTo>
                    <a:pt x="10464" y="88481"/>
                  </a:lnTo>
                  <a:lnTo>
                    <a:pt x="0" y="888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12797" y="6096458"/>
              <a:ext cx="102235" cy="100965"/>
            </a:xfrm>
            <a:custGeom>
              <a:avLst/>
              <a:gdLst/>
              <a:ahLst/>
              <a:cxnLst/>
              <a:rect l="l" t="t" r="r" b="b"/>
              <a:pathLst>
                <a:path w="102235" h="100964">
                  <a:moveTo>
                    <a:pt x="98681" y="0"/>
                  </a:moveTo>
                  <a:lnTo>
                    <a:pt x="0" y="53779"/>
                  </a:lnTo>
                  <a:lnTo>
                    <a:pt x="102233" y="100457"/>
                  </a:lnTo>
                  <a:lnTo>
                    <a:pt x="986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1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300" spc="480" dirty="0">
                <a:solidFill>
                  <a:srgbClr val="FFFFFF"/>
                </a:solidFill>
              </a:rPr>
              <a:t>Different</a:t>
            </a:r>
            <a:r>
              <a:rPr sz="9300" spc="-480" dirty="0">
                <a:solidFill>
                  <a:srgbClr val="FFFFFF"/>
                </a:solidFill>
              </a:rPr>
              <a:t> </a:t>
            </a:r>
            <a:r>
              <a:rPr sz="9300" spc="610" dirty="0">
                <a:solidFill>
                  <a:srgbClr val="FFFFFF"/>
                </a:solidFill>
              </a:rPr>
              <a:t>ways</a:t>
            </a:r>
            <a:r>
              <a:rPr sz="9300" spc="-480" dirty="0">
                <a:solidFill>
                  <a:srgbClr val="FFFFFF"/>
                </a:solidFill>
              </a:rPr>
              <a:t> </a:t>
            </a:r>
            <a:r>
              <a:rPr sz="9300" spc="670" dirty="0">
                <a:solidFill>
                  <a:srgbClr val="FFFFFF"/>
                </a:solidFill>
              </a:rPr>
              <a:t>to</a:t>
            </a:r>
            <a:r>
              <a:rPr sz="9300" spc="-480" dirty="0">
                <a:solidFill>
                  <a:srgbClr val="FFFFFF"/>
                </a:solidFill>
              </a:rPr>
              <a:t> </a:t>
            </a:r>
            <a:r>
              <a:rPr sz="9300" spc="640" dirty="0">
                <a:solidFill>
                  <a:srgbClr val="FFFFFF"/>
                </a:solidFill>
              </a:rPr>
              <a:t>track</a:t>
            </a:r>
            <a:r>
              <a:rPr sz="9300" spc="-480" dirty="0">
                <a:solidFill>
                  <a:srgbClr val="FFFFFF"/>
                </a:solidFill>
              </a:rPr>
              <a:t> </a:t>
            </a:r>
            <a:r>
              <a:rPr sz="9300" spc="484" dirty="0">
                <a:solidFill>
                  <a:srgbClr val="FFFFFF"/>
                </a:solidFill>
              </a:rPr>
              <a:t>experiments</a:t>
            </a:r>
            <a:endParaRPr sz="93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28169" y="1755959"/>
            <a:ext cx="5759112" cy="366781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318726" y="5609566"/>
            <a:ext cx="5178425" cy="6121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TensorBoard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</a:t>
            </a:r>
            <a:r>
              <a:rPr sz="1800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3"/>
              </a:rPr>
              <a:t>www.tensorflow.org/tensorboard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04942" y="10164731"/>
            <a:ext cx="5526405" cy="6121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800" spc="125" dirty="0">
                <a:solidFill>
                  <a:srgbClr val="FFFFFF"/>
                </a:solidFill>
                <a:latin typeface="Calibri"/>
                <a:cs typeface="Calibri"/>
              </a:rPr>
              <a:t>MLfLow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https://mlflow.org/docs/latest/tracking.html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114898" y="7263677"/>
            <a:ext cx="5814326" cy="21319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35289" y="5498350"/>
            <a:ext cx="441134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5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dictionaries,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270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files,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print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outs.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48917" y="1733513"/>
            <a:ext cx="5165725" cy="3455035"/>
            <a:chOff x="1848917" y="1733513"/>
            <a:chExt cx="5165725" cy="34550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8917" y="1733513"/>
              <a:ext cx="1966439" cy="19664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4221" y="1847908"/>
              <a:ext cx="3340126" cy="334012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90235" y="10409007"/>
            <a:ext cx="5301615" cy="6121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8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Weights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entury Gothic"/>
                <a:cs typeface="Century Gothic"/>
              </a:rPr>
              <a:t>&amp;</a:t>
            </a:r>
            <a:r>
              <a:rPr sz="18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Biases</a:t>
            </a:r>
            <a:endParaRPr sz="18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https://wandb.ai/site/experiment-</a:t>
            </a:r>
            <a:r>
              <a:rPr sz="1800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tracking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3733" y="6298456"/>
            <a:ext cx="5814326" cy="404677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554279" y="5533599"/>
            <a:ext cx="4739640" cy="109664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33350" marR="5080" indent="-121285">
              <a:lnSpc>
                <a:spcPts val="4079"/>
              </a:lnSpc>
              <a:spcBef>
                <a:spcPts val="459"/>
              </a:spcBef>
            </a:pPr>
            <a:r>
              <a:rPr sz="3600" b="1" spc="-215" dirty="0">
                <a:solidFill>
                  <a:srgbClr val="FFFFFF"/>
                </a:solidFill>
                <a:latin typeface="Arial"/>
                <a:cs typeface="Arial"/>
              </a:rPr>
              <a:t>Search:</a:t>
            </a:r>
            <a:r>
              <a:rPr sz="36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b="1" spc="-95" dirty="0">
                <a:solidFill>
                  <a:srgbClr val="16E7CF"/>
                </a:solidFill>
                <a:latin typeface="Arial"/>
                <a:cs typeface="Arial"/>
              </a:rPr>
              <a:t>“track</a:t>
            </a:r>
            <a:r>
              <a:rPr sz="3600" b="1" spc="-8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3600" b="1" spc="-135" dirty="0">
                <a:solidFill>
                  <a:srgbClr val="16E7CF"/>
                </a:solidFill>
                <a:latin typeface="Arial"/>
                <a:cs typeface="Arial"/>
              </a:rPr>
              <a:t>machine </a:t>
            </a:r>
            <a:r>
              <a:rPr sz="3600" b="1" dirty="0">
                <a:solidFill>
                  <a:srgbClr val="16E7CF"/>
                </a:solidFill>
                <a:latin typeface="Arial"/>
                <a:cs typeface="Arial"/>
              </a:rPr>
              <a:t>learning</a:t>
            </a:r>
            <a:r>
              <a:rPr sz="3600" b="1" spc="-8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3600" b="1" spc="-155" dirty="0">
                <a:solidFill>
                  <a:srgbClr val="16E7CF"/>
                </a:solidFill>
                <a:latin typeface="Arial"/>
                <a:cs typeface="Arial"/>
              </a:rPr>
              <a:t>experiments”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5296" y="-26288"/>
            <a:ext cx="1395095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675" dirty="0">
                <a:solidFill>
                  <a:srgbClr val="FFFFFF"/>
                </a:solidFill>
              </a:rPr>
              <a:t>What</a:t>
            </a:r>
            <a:r>
              <a:rPr sz="9450" spc="-495" dirty="0">
                <a:solidFill>
                  <a:srgbClr val="FFFFFF"/>
                </a:solidFill>
              </a:rPr>
              <a:t> </a:t>
            </a:r>
            <a:r>
              <a:rPr sz="9450" spc="340" dirty="0">
                <a:solidFill>
                  <a:srgbClr val="FFFFFF"/>
                </a:solidFill>
              </a:rPr>
              <a:t>we’re</a:t>
            </a:r>
            <a:r>
              <a:rPr sz="9450" spc="-490" dirty="0">
                <a:solidFill>
                  <a:srgbClr val="FFFFFF"/>
                </a:solidFill>
              </a:rPr>
              <a:t> </a:t>
            </a:r>
            <a:r>
              <a:rPr sz="9450" spc="730" dirty="0">
                <a:solidFill>
                  <a:srgbClr val="FFFFFF"/>
                </a:solidFill>
              </a:rPr>
              <a:t>going</a:t>
            </a:r>
            <a:r>
              <a:rPr sz="9450" spc="-490" dirty="0">
                <a:solidFill>
                  <a:srgbClr val="FFFFFF"/>
                </a:solidFill>
              </a:rPr>
              <a:t> </a:t>
            </a:r>
            <a:r>
              <a:rPr sz="9450" spc="680" dirty="0">
                <a:solidFill>
                  <a:srgbClr val="FFFFFF"/>
                </a:solidFill>
              </a:rPr>
              <a:t>to</a:t>
            </a:r>
            <a:r>
              <a:rPr sz="9450" spc="-490" dirty="0">
                <a:solidFill>
                  <a:srgbClr val="FFFFFF"/>
                </a:solidFill>
              </a:rPr>
              <a:t> </a:t>
            </a:r>
            <a:r>
              <a:rPr sz="9450" spc="335" dirty="0">
                <a:solidFill>
                  <a:srgbClr val="FFFFFF"/>
                </a:solidFill>
              </a:rPr>
              <a:t>build</a:t>
            </a:r>
            <a:endParaRPr sz="9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229" y="4287001"/>
            <a:ext cx="181719" cy="4253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5472" y="3813760"/>
            <a:ext cx="524158" cy="3931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5472" y="4794493"/>
            <a:ext cx="524158" cy="3931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94032" y="4304127"/>
            <a:ext cx="524158" cy="39107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6434" y="3862870"/>
            <a:ext cx="1273584" cy="1273584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676918" y="4451225"/>
            <a:ext cx="182245" cy="100965"/>
            <a:chOff x="5676918" y="4451225"/>
            <a:chExt cx="182245" cy="100965"/>
          </a:xfrm>
        </p:grpSpPr>
        <p:sp>
          <p:nvSpPr>
            <p:cNvPr id="9" name="object 9"/>
            <p:cNvSpPr/>
            <p:nvPr/>
          </p:nvSpPr>
          <p:spPr>
            <a:xfrm>
              <a:off x="5676918" y="4501485"/>
              <a:ext cx="92075" cy="0"/>
            </a:xfrm>
            <a:custGeom>
              <a:avLst/>
              <a:gdLst/>
              <a:ahLst/>
              <a:cxnLst/>
              <a:rect l="l" t="t" r="r" b="b"/>
              <a:pathLst>
                <a:path w="92075">
                  <a:moveTo>
                    <a:pt x="0" y="0"/>
                  </a:moveTo>
                  <a:lnTo>
                    <a:pt x="81197" y="0"/>
                  </a:lnTo>
                  <a:lnTo>
                    <a:pt x="9166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58115" y="445122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2945" y="4331260"/>
            <a:ext cx="338851" cy="33885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08229" y="5888887"/>
            <a:ext cx="181718" cy="42532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5472" y="5415646"/>
            <a:ext cx="524158" cy="393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5472" y="6396379"/>
            <a:ext cx="524158" cy="39311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94031" y="5906013"/>
            <a:ext cx="524158" cy="3910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6434" y="5464757"/>
            <a:ext cx="1273584" cy="1273584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676917" y="6053111"/>
            <a:ext cx="182245" cy="100965"/>
            <a:chOff x="5676917" y="6053111"/>
            <a:chExt cx="182245" cy="100965"/>
          </a:xfrm>
        </p:grpSpPr>
        <p:sp>
          <p:nvSpPr>
            <p:cNvPr id="18" name="object 18"/>
            <p:cNvSpPr/>
            <p:nvPr/>
          </p:nvSpPr>
          <p:spPr>
            <a:xfrm>
              <a:off x="5676917" y="6103372"/>
              <a:ext cx="92075" cy="0"/>
            </a:xfrm>
            <a:custGeom>
              <a:avLst/>
              <a:gdLst/>
              <a:ahLst/>
              <a:cxnLst/>
              <a:rect l="l" t="t" r="r" b="b"/>
              <a:pathLst>
                <a:path w="92075">
                  <a:moveTo>
                    <a:pt x="0" y="0"/>
                  </a:moveTo>
                  <a:lnTo>
                    <a:pt x="81197" y="0"/>
                  </a:lnTo>
                  <a:lnTo>
                    <a:pt x="9166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58115" y="605311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2945" y="5933147"/>
            <a:ext cx="338851" cy="338851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2541036" y="5870041"/>
            <a:ext cx="2165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endParaRPr sz="2600">
              <a:latin typeface="Century Gothic"/>
              <a:cs typeface="Century Gothic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08229" y="7529710"/>
            <a:ext cx="181718" cy="42532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5472" y="7056470"/>
            <a:ext cx="524158" cy="39311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5472" y="8037203"/>
            <a:ext cx="524158" cy="39311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94031" y="7546837"/>
            <a:ext cx="524158" cy="391071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6434" y="7105579"/>
            <a:ext cx="1273584" cy="1273584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5676917" y="7693934"/>
            <a:ext cx="182245" cy="100965"/>
            <a:chOff x="5676917" y="7693934"/>
            <a:chExt cx="182245" cy="100965"/>
          </a:xfrm>
        </p:grpSpPr>
        <p:sp>
          <p:nvSpPr>
            <p:cNvPr id="28" name="object 28"/>
            <p:cNvSpPr/>
            <p:nvPr/>
          </p:nvSpPr>
          <p:spPr>
            <a:xfrm>
              <a:off x="5676917" y="7744194"/>
              <a:ext cx="92075" cy="0"/>
            </a:xfrm>
            <a:custGeom>
              <a:avLst/>
              <a:gdLst/>
              <a:ahLst/>
              <a:cxnLst/>
              <a:rect l="l" t="t" r="r" b="b"/>
              <a:pathLst>
                <a:path w="92075">
                  <a:moveTo>
                    <a:pt x="0" y="0"/>
                  </a:moveTo>
                  <a:lnTo>
                    <a:pt x="81197" y="0"/>
                  </a:lnTo>
                  <a:lnTo>
                    <a:pt x="9166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58115" y="769393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2945" y="7573970"/>
            <a:ext cx="338851" cy="338851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541539" y="7510864"/>
            <a:ext cx="215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3</a:t>
            </a:r>
            <a:endParaRPr sz="2600">
              <a:latin typeface="Century Gothic"/>
              <a:cs typeface="Century Gothic"/>
            </a:endParaRPr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08229" y="9170533"/>
            <a:ext cx="181719" cy="425323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95472" y="8697293"/>
            <a:ext cx="524158" cy="393118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95472" y="9678026"/>
            <a:ext cx="524158" cy="39311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94032" y="9187659"/>
            <a:ext cx="524158" cy="39107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26434" y="8746402"/>
            <a:ext cx="1273584" cy="1273584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676918" y="9334757"/>
            <a:ext cx="182245" cy="100965"/>
            <a:chOff x="5676918" y="9334757"/>
            <a:chExt cx="182245" cy="100965"/>
          </a:xfrm>
        </p:grpSpPr>
        <p:sp>
          <p:nvSpPr>
            <p:cNvPr id="38" name="object 38"/>
            <p:cNvSpPr/>
            <p:nvPr/>
          </p:nvSpPr>
          <p:spPr>
            <a:xfrm>
              <a:off x="5676918" y="9385017"/>
              <a:ext cx="92075" cy="0"/>
            </a:xfrm>
            <a:custGeom>
              <a:avLst/>
              <a:gdLst/>
              <a:ahLst/>
              <a:cxnLst/>
              <a:rect l="l" t="t" r="r" b="b"/>
              <a:pathLst>
                <a:path w="92075">
                  <a:moveTo>
                    <a:pt x="0" y="0"/>
                  </a:moveTo>
                  <a:lnTo>
                    <a:pt x="81197" y="0"/>
                  </a:lnTo>
                  <a:lnTo>
                    <a:pt x="9166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758115" y="933475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52945" y="9214792"/>
            <a:ext cx="338851" cy="338851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2535843" y="9151687"/>
            <a:ext cx="22732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b="1" spc="80" dirty="0">
                <a:solidFill>
                  <a:srgbClr val="FFFFFF"/>
                </a:solidFill>
                <a:latin typeface="Century Gothic"/>
                <a:cs typeface="Century Gothic"/>
              </a:rPr>
              <a:t>4</a:t>
            </a:r>
            <a:endParaRPr sz="26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21878" y="10542437"/>
            <a:ext cx="462280" cy="410209"/>
          </a:xfrm>
          <a:prstGeom prst="rect">
            <a:avLst/>
          </a:prstGeom>
        </p:spPr>
        <p:txBody>
          <a:bodyPr vert="vert270" wrap="square" lIns="0" tIns="20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6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2600" b="1" spc="-2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r>
              <a:rPr sz="2600" b="1" spc="-2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6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.</a:t>
            </a:r>
            <a:endParaRPr sz="2600">
              <a:latin typeface="Century Gothic"/>
              <a:cs typeface="Century Gothic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618878" y="4450425"/>
            <a:ext cx="2668905" cy="100965"/>
            <a:chOff x="6618878" y="4450425"/>
            <a:chExt cx="2668905" cy="100965"/>
          </a:xfrm>
        </p:grpSpPr>
        <p:sp>
          <p:nvSpPr>
            <p:cNvPr id="44" name="object 44"/>
            <p:cNvSpPr/>
            <p:nvPr/>
          </p:nvSpPr>
          <p:spPr>
            <a:xfrm>
              <a:off x="6618878" y="4500685"/>
              <a:ext cx="2578735" cy="0"/>
            </a:xfrm>
            <a:custGeom>
              <a:avLst/>
              <a:gdLst/>
              <a:ahLst/>
              <a:cxnLst/>
              <a:rect l="l" t="t" r="r" b="b"/>
              <a:pathLst>
                <a:path w="2578734">
                  <a:moveTo>
                    <a:pt x="0" y="0"/>
                  </a:moveTo>
                  <a:lnTo>
                    <a:pt x="2567794" y="0"/>
                  </a:lnTo>
                  <a:lnTo>
                    <a:pt x="2578264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186672" y="445042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6618878" y="6052313"/>
            <a:ext cx="2668905" cy="100965"/>
            <a:chOff x="6618878" y="6052313"/>
            <a:chExt cx="2668905" cy="100965"/>
          </a:xfrm>
        </p:grpSpPr>
        <p:sp>
          <p:nvSpPr>
            <p:cNvPr id="47" name="object 47"/>
            <p:cNvSpPr/>
            <p:nvPr/>
          </p:nvSpPr>
          <p:spPr>
            <a:xfrm>
              <a:off x="6618878" y="6102573"/>
              <a:ext cx="2578735" cy="0"/>
            </a:xfrm>
            <a:custGeom>
              <a:avLst/>
              <a:gdLst/>
              <a:ahLst/>
              <a:cxnLst/>
              <a:rect l="l" t="t" r="r" b="b"/>
              <a:pathLst>
                <a:path w="2578734">
                  <a:moveTo>
                    <a:pt x="0" y="0"/>
                  </a:moveTo>
                  <a:lnTo>
                    <a:pt x="2567794" y="0"/>
                  </a:lnTo>
                  <a:lnTo>
                    <a:pt x="2578264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86672" y="605231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6618878" y="7693135"/>
            <a:ext cx="2668905" cy="100965"/>
            <a:chOff x="6618878" y="7693135"/>
            <a:chExt cx="2668905" cy="100965"/>
          </a:xfrm>
        </p:grpSpPr>
        <p:sp>
          <p:nvSpPr>
            <p:cNvPr id="50" name="object 50"/>
            <p:cNvSpPr/>
            <p:nvPr/>
          </p:nvSpPr>
          <p:spPr>
            <a:xfrm>
              <a:off x="6618878" y="7743395"/>
              <a:ext cx="2578735" cy="0"/>
            </a:xfrm>
            <a:custGeom>
              <a:avLst/>
              <a:gdLst/>
              <a:ahLst/>
              <a:cxnLst/>
              <a:rect l="l" t="t" r="r" b="b"/>
              <a:pathLst>
                <a:path w="2578734">
                  <a:moveTo>
                    <a:pt x="0" y="0"/>
                  </a:moveTo>
                  <a:lnTo>
                    <a:pt x="2567794" y="0"/>
                  </a:lnTo>
                  <a:lnTo>
                    <a:pt x="2578264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186672" y="769313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6618878" y="9333958"/>
            <a:ext cx="2668905" cy="100965"/>
            <a:chOff x="6618878" y="9333958"/>
            <a:chExt cx="2668905" cy="100965"/>
          </a:xfrm>
        </p:grpSpPr>
        <p:sp>
          <p:nvSpPr>
            <p:cNvPr id="53" name="object 53"/>
            <p:cNvSpPr/>
            <p:nvPr/>
          </p:nvSpPr>
          <p:spPr>
            <a:xfrm>
              <a:off x="6618878" y="9384219"/>
              <a:ext cx="2578735" cy="0"/>
            </a:xfrm>
            <a:custGeom>
              <a:avLst/>
              <a:gdLst/>
              <a:ahLst/>
              <a:cxnLst/>
              <a:rect l="l" t="t" r="r" b="b"/>
              <a:pathLst>
                <a:path w="2578734">
                  <a:moveTo>
                    <a:pt x="0" y="0"/>
                  </a:moveTo>
                  <a:lnTo>
                    <a:pt x="2567794" y="0"/>
                  </a:lnTo>
                  <a:lnTo>
                    <a:pt x="2578264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86672" y="933395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614181" y="4002620"/>
            <a:ext cx="9044274" cy="5760040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2562481" y="1883573"/>
            <a:ext cx="14558010" cy="2812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21005" algn="ctr">
              <a:lnSpc>
                <a:spcPct val="100000"/>
              </a:lnSpc>
              <a:spcBef>
                <a:spcPts val="120"/>
              </a:spcBef>
            </a:pPr>
            <a:r>
              <a:rPr sz="4150" spc="229" dirty="0">
                <a:solidFill>
                  <a:srgbClr val="FFFFFF"/>
                </a:solidFill>
                <a:latin typeface="Calibri"/>
                <a:cs typeface="Calibri"/>
              </a:rPr>
              <a:t>FoodVision</a:t>
            </a:r>
            <a:r>
              <a:rPr sz="4150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50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r>
              <a:rPr sz="4150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50" spc="250" dirty="0">
                <a:solidFill>
                  <a:srgbClr val="16E7CF"/>
                </a:solidFill>
                <a:latin typeface="Calibri"/>
                <a:cs typeface="Calibri"/>
              </a:rPr>
              <a:t>Experiment</a:t>
            </a:r>
            <a:r>
              <a:rPr sz="4150" spc="-18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50" spc="235" dirty="0">
                <a:solidFill>
                  <a:srgbClr val="16E7CF"/>
                </a:solidFill>
                <a:latin typeface="Calibri"/>
                <a:cs typeface="Calibri"/>
              </a:rPr>
              <a:t>Tracking</a:t>
            </a:r>
            <a:endParaRPr sz="4150">
              <a:latin typeface="Calibri"/>
              <a:cs typeface="Calibri"/>
            </a:endParaRPr>
          </a:p>
          <a:p>
            <a:pPr marL="624205">
              <a:lnSpc>
                <a:spcPct val="100000"/>
              </a:lnSpc>
              <a:spcBef>
                <a:spcPts val="3995"/>
              </a:spcBef>
              <a:tabLst>
                <a:tab pos="8610600" algn="l"/>
              </a:tabLst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Experiment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	Results</a:t>
            </a:r>
            <a:r>
              <a:rPr sz="3300" b="1" spc="-2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tracked</a:t>
            </a:r>
            <a:r>
              <a:rPr sz="3300" b="1" spc="-2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3300" b="1" spc="-2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TensorBoard</a:t>
            </a:r>
            <a:endParaRPr sz="3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1810"/>
              </a:spcBef>
            </a:pPr>
            <a:endParaRPr sz="33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</a:pPr>
            <a:r>
              <a:rPr sz="26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1</a:t>
            </a:r>
            <a:endParaRPr sz="2600">
              <a:latin typeface="Century Gothic"/>
              <a:cs typeface="Century Gothic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2411580" y="7008786"/>
            <a:ext cx="5539105" cy="161290"/>
          </a:xfrm>
          <a:custGeom>
            <a:avLst/>
            <a:gdLst/>
            <a:ahLst/>
            <a:cxnLst/>
            <a:rect l="l" t="t" r="r" b="b"/>
            <a:pathLst>
              <a:path w="5539105" h="161290">
                <a:moveTo>
                  <a:pt x="122932" y="0"/>
                </a:moveTo>
                <a:lnTo>
                  <a:pt x="5415682" y="0"/>
                </a:lnTo>
                <a:lnTo>
                  <a:pt x="5439422" y="75"/>
                </a:lnTo>
                <a:lnTo>
                  <a:pt x="5485701" y="4849"/>
                </a:lnTo>
                <a:lnTo>
                  <a:pt x="5525966" y="37123"/>
                </a:lnTo>
                <a:lnTo>
                  <a:pt x="5538307" y="73402"/>
                </a:lnTo>
                <a:lnTo>
                  <a:pt x="5538614" y="80418"/>
                </a:lnTo>
                <a:lnTo>
                  <a:pt x="5538307" y="87433"/>
                </a:lnTo>
                <a:lnTo>
                  <a:pt x="5525966" y="123712"/>
                </a:lnTo>
                <a:lnTo>
                  <a:pt x="5485701" y="155986"/>
                </a:lnTo>
                <a:lnTo>
                  <a:pt x="5439422" y="160760"/>
                </a:lnTo>
                <a:lnTo>
                  <a:pt x="5415682" y="160836"/>
                </a:lnTo>
                <a:lnTo>
                  <a:pt x="122932" y="160836"/>
                </a:lnTo>
                <a:lnTo>
                  <a:pt x="80045" y="160229"/>
                </a:lnTo>
                <a:lnTo>
                  <a:pt x="37123" y="148187"/>
                </a:lnTo>
                <a:lnTo>
                  <a:pt x="4849" y="107922"/>
                </a:lnTo>
                <a:lnTo>
                  <a:pt x="0" y="80418"/>
                </a:lnTo>
                <a:lnTo>
                  <a:pt x="306" y="73402"/>
                </a:lnTo>
                <a:lnTo>
                  <a:pt x="12648" y="37123"/>
                </a:lnTo>
                <a:lnTo>
                  <a:pt x="52913" y="4849"/>
                </a:lnTo>
                <a:lnTo>
                  <a:pt x="99191" y="75"/>
                </a:lnTo>
                <a:lnTo>
                  <a:pt x="122932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1023</Words>
  <Application>Microsoft Office PowerPoint</Application>
  <PresentationFormat>Custom</PresentationFormat>
  <Paragraphs>158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Office Theme</vt:lpstr>
      <vt:lpstr>Experiment Tracking with</vt:lpstr>
      <vt:lpstr>Where can you get help?</vt:lpstr>
      <vt:lpstr>“What is experiment tracking?”</vt:lpstr>
      <vt:lpstr>How to approach this course</vt:lpstr>
      <vt:lpstr>“Why track experiments?”</vt:lpstr>
      <vt:lpstr>Experiment tracking can quickly get out of hand…</vt:lpstr>
      <vt:lpstr>How do I know which one of my models performs the best?</vt:lpstr>
      <vt:lpstr>Different ways to track experiments</vt:lpstr>
      <vt:lpstr>What we’re going to build</vt:lpstr>
      <vt:lpstr>What we’re going to cover</vt:lpstr>
      <vt:lpstr>Let’s code!</vt:lpstr>
      <vt:lpstr>PowerPoint Presentation</vt:lpstr>
      <vt:lpstr>What experiments should you try?</vt:lpstr>
      <vt:lpstr>Experiments we’re running</vt:lpstr>
      <vt:lpstr>Inspecting test loss</vt:lpstr>
      <vt:lpstr>Inspecting test accuracy</vt:lpstr>
      <vt:lpstr>Inspecting the model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07_pytorch_experiment_tracking</dc:title>
  <dc:creator>KHALIL, MOHAMED</dc:creator>
  <cp:lastModifiedBy>KHALIL, MOHAMED</cp:lastModifiedBy>
  <cp:revision>1</cp:revision>
  <dcterms:created xsi:type="dcterms:W3CDTF">2023-09-07T13:22:59Z</dcterms:created>
  <dcterms:modified xsi:type="dcterms:W3CDTF">2023-09-07T16:23:59Z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2022-06-28T00:00:00Z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2023-09-07T00:00:00Z</vt:filetime>
  </property>
  <property fmtid="{D5CDD505-2E9C-101B-9397-08002B2CF9AE}" pid="5" name="Producer">
    <vt:lpwstr>macOS Version 12.3.1 (Build 21E258) Quartz PDFContext</vt:lpwstr>
  </property>
</Properties>
</file>